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ms-powerpoint.presentation.macroEnabled.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850" r:id="rId1"/>
  </p:sldMasterIdLst>
  <p:notesMasterIdLst>
    <p:notesMasterId r:id="rId28"/>
  </p:notesMasterIdLst>
  <p:sldIdLst>
    <p:sldId id="325" r:id="rId2"/>
    <p:sldId id="309" r:id="rId3"/>
    <p:sldId id="310" r:id="rId4"/>
    <p:sldId id="311" r:id="rId5"/>
    <p:sldId id="314" r:id="rId6"/>
    <p:sldId id="315" r:id="rId7"/>
    <p:sldId id="316" r:id="rId8"/>
    <p:sldId id="317" r:id="rId9"/>
    <p:sldId id="318" r:id="rId10"/>
    <p:sldId id="275" r:id="rId11"/>
    <p:sldId id="319" r:id="rId12"/>
    <p:sldId id="320" r:id="rId13"/>
    <p:sldId id="321" r:id="rId14"/>
    <p:sldId id="322" r:id="rId15"/>
    <p:sldId id="342" r:id="rId16"/>
    <p:sldId id="344" r:id="rId17"/>
    <p:sldId id="323" r:id="rId18"/>
    <p:sldId id="338" r:id="rId19"/>
    <p:sldId id="334" r:id="rId20"/>
    <p:sldId id="335" r:id="rId21"/>
    <p:sldId id="336" r:id="rId22"/>
    <p:sldId id="337" r:id="rId23"/>
    <p:sldId id="340" r:id="rId24"/>
    <p:sldId id="312" r:id="rId25"/>
    <p:sldId id="346" r:id="rId26"/>
    <p:sldId id="347" r:id="rId27"/>
  </p:sldIdLst>
  <p:sldSz cx="9144000" cy="6858000" type="screen4x3"/>
  <p:notesSz cx="6858000" cy="9144000"/>
  <p:defaultTextStyle>
    <a:defPPr>
      <a:defRPr lang="he-IL"/>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r" defTabSz="914400" rtl="1" eaLnBrk="1" latinLnBrk="0" hangingPunct="1">
      <a:defRPr kern="1200">
        <a:solidFill>
          <a:schemeClr val="tx1"/>
        </a:solidFill>
        <a:latin typeface="Arial" charset="0"/>
        <a:ea typeface="+mn-ea"/>
        <a:cs typeface="Arial" charset="0"/>
      </a:defRPr>
    </a:lvl6pPr>
    <a:lvl7pPr marL="2743200" algn="r" defTabSz="914400" rtl="1" eaLnBrk="1" latinLnBrk="0" hangingPunct="1">
      <a:defRPr kern="1200">
        <a:solidFill>
          <a:schemeClr val="tx1"/>
        </a:solidFill>
        <a:latin typeface="Arial" charset="0"/>
        <a:ea typeface="+mn-ea"/>
        <a:cs typeface="Arial" charset="0"/>
      </a:defRPr>
    </a:lvl7pPr>
    <a:lvl8pPr marL="3200400" algn="r" defTabSz="914400" rtl="1" eaLnBrk="1" latinLnBrk="0" hangingPunct="1">
      <a:defRPr kern="1200">
        <a:solidFill>
          <a:schemeClr val="tx1"/>
        </a:solidFill>
        <a:latin typeface="Arial" charset="0"/>
        <a:ea typeface="+mn-ea"/>
        <a:cs typeface="Arial" charset="0"/>
      </a:defRPr>
    </a:lvl8pPr>
    <a:lvl9pPr marL="3657600" algn="r" defTabSz="914400" rtl="1"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0773" autoAdjust="0"/>
    <p:restoredTop sz="94660"/>
  </p:normalViewPr>
  <p:slideViewPr>
    <p:cSldViewPr>
      <p:cViewPr varScale="1">
        <p:scale>
          <a:sx n="106" d="100"/>
          <a:sy n="106" d="100"/>
        </p:scale>
        <p:origin x="156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EE12AD29-40BF-4A5A-871E-3775EE7271EE}" type="datetimeFigureOut">
              <a:rPr lang="he-IL" smtClean="0"/>
              <a:t>י"א/סיון/תשפ"ד</a:t>
            </a:fld>
            <a:endParaRPr lang="he-IL"/>
          </a:p>
        </p:txBody>
      </p:sp>
      <p:sp>
        <p:nvSpPr>
          <p:cNvPr id="4" name="מציין מיקום של תמונת שקופית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390F26EE-2EA1-4558-9889-DBE4A43036FC}" type="slidenum">
              <a:rPr lang="he-IL" smtClean="0"/>
              <a:t>‹#›</a:t>
            </a:fld>
            <a:endParaRPr lang="he-IL"/>
          </a:p>
        </p:txBody>
      </p:sp>
    </p:spTree>
    <p:extLst>
      <p:ext uri="{BB962C8B-B14F-4D97-AF65-F5344CB8AC3E}">
        <p14:creationId xmlns:p14="http://schemas.microsoft.com/office/powerpoint/2010/main" val="56923235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143000" y="1122363"/>
            <a:ext cx="6858000" cy="2387600"/>
          </a:xfrm>
        </p:spPr>
        <p:txBody>
          <a:bodyPr anchor="b"/>
          <a:lstStyle>
            <a:lvl1pPr algn="ctr">
              <a:defRPr sz="4500"/>
            </a:lvl1pPr>
          </a:lstStyle>
          <a:p>
            <a:r>
              <a:rPr lang="he-IL"/>
              <a:t>לחץ כדי לערוך סגנון כותרת של תבנית בסיס</a:t>
            </a:r>
          </a:p>
        </p:txBody>
      </p:sp>
      <p:sp>
        <p:nvSpPr>
          <p:cNvPr id="3" name="כותרת משנה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he-IL"/>
              <a:t>לחץ כדי לערוך סגנון כותרת משנה של תבנית בסיס</a:t>
            </a:r>
          </a:p>
        </p:txBody>
      </p:sp>
      <p:sp>
        <p:nvSpPr>
          <p:cNvPr id="4" name="מציין מיקום של תאריך 3"/>
          <p:cNvSpPr>
            <a:spLocks noGrp="1"/>
          </p:cNvSpPr>
          <p:nvPr>
            <p:ph type="dt" sz="half" idx="10"/>
          </p:nvPr>
        </p:nvSpPr>
        <p:spPr/>
        <p:txBody>
          <a:bodyPr/>
          <a:lstStyle/>
          <a:p>
            <a:fld id="{A1CAB92E-8000-4346-8884-96963221F8EE}" type="datetimeFigureOut">
              <a:rPr lang="he-IL" smtClean="0">
                <a:solidFill>
                  <a:srgbClr val="04617B">
                    <a:shade val="90000"/>
                  </a:srgbClr>
                </a:solidFill>
              </a:rPr>
              <a:pPr/>
              <a:t>י"א/סיון/תשפ"ד</a:t>
            </a:fld>
            <a:endParaRPr lang="he-IL">
              <a:solidFill>
                <a:srgbClr val="04617B">
                  <a:shade val="90000"/>
                </a:srgbClr>
              </a:solidFill>
            </a:endParaRPr>
          </a:p>
        </p:txBody>
      </p:sp>
      <p:sp>
        <p:nvSpPr>
          <p:cNvPr id="5" name="מציין מיקום של כותרת תחתונה 4"/>
          <p:cNvSpPr>
            <a:spLocks noGrp="1"/>
          </p:cNvSpPr>
          <p:nvPr>
            <p:ph type="ftr" sz="quarter" idx="11"/>
          </p:nvPr>
        </p:nvSpPr>
        <p:spPr/>
        <p:txBody>
          <a:bodyPr/>
          <a:lstStyle/>
          <a:p>
            <a:endParaRPr lang="he-IL">
              <a:solidFill>
                <a:srgbClr val="04617B">
                  <a:shade val="90000"/>
                </a:srgbClr>
              </a:solidFill>
            </a:endParaRPr>
          </a:p>
        </p:txBody>
      </p:sp>
      <p:sp>
        <p:nvSpPr>
          <p:cNvPr id="6" name="מציין מיקום של מספר שקופית 5"/>
          <p:cNvSpPr>
            <a:spLocks noGrp="1"/>
          </p:cNvSpPr>
          <p:nvPr>
            <p:ph type="sldNum" sz="quarter" idx="12"/>
          </p:nvPr>
        </p:nvSpPr>
        <p:spPr/>
        <p:txBody>
          <a:bodyPr/>
          <a:lstStyle/>
          <a:p>
            <a:fld id="{C86A85FA-5BBE-42F3-BEA5-FD34C263DF97}" type="slidenum">
              <a:rPr lang="he-IL" smtClean="0">
                <a:solidFill>
                  <a:srgbClr val="04617B">
                    <a:shade val="90000"/>
                  </a:srgbClr>
                </a:solidFill>
              </a:rPr>
              <a:pPr/>
              <a:t>‹#›</a:t>
            </a:fld>
            <a:endParaRPr lang="he-IL">
              <a:solidFill>
                <a:srgbClr val="04617B">
                  <a:shade val="90000"/>
                </a:srgbClr>
              </a:solidFill>
            </a:endParaRPr>
          </a:p>
        </p:txBody>
      </p:sp>
    </p:spTree>
    <p:extLst>
      <p:ext uri="{BB962C8B-B14F-4D97-AF65-F5344CB8AC3E}">
        <p14:creationId xmlns:p14="http://schemas.microsoft.com/office/powerpoint/2010/main" val="1347680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A1CAB92E-8000-4346-8884-96963221F8EE}" type="datetimeFigureOut">
              <a:rPr lang="he-IL" smtClean="0">
                <a:solidFill>
                  <a:srgbClr val="04617B">
                    <a:shade val="90000"/>
                  </a:srgbClr>
                </a:solidFill>
              </a:rPr>
              <a:pPr/>
              <a:t>י"א/סיון/תשפ"ד</a:t>
            </a:fld>
            <a:endParaRPr lang="he-IL">
              <a:solidFill>
                <a:srgbClr val="04617B">
                  <a:shade val="90000"/>
                </a:srgbClr>
              </a:solidFill>
            </a:endParaRPr>
          </a:p>
        </p:txBody>
      </p:sp>
      <p:sp>
        <p:nvSpPr>
          <p:cNvPr id="5" name="מציין מיקום של כותרת תחתונה 4"/>
          <p:cNvSpPr>
            <a:spLocks noGrp="1"/>
          </p:cNvSpPr>
          <p:nvPr>
            <p:ph type="ftr" sz="quarter" idx="11"/>
          </p:nvPr>
        </p:nvSpPr>
        <p:spPr/>
        <p:txBody>
          <a:bodyPr/>
          <a:lstStyle/>
          <a:p>
            <a:endParaRPr lang="he-IL">
              <a:solidFill>
                <a:srgbClr val="04617B">
                  <a:shade val="90000"/>
                </a:srgbClr>
              </a:solidFill>
            </a:endParaRPr>
          </a:p>
        </p:txBody>
      </p:sp>
      <p:sp>
        <p:nvSpPr>
          <p:cNvPr id="6" name="מציין מיקום של מספר שקופית 5"/>
          <p:cNvSpPr>
            <a:spLocks noGrp="1"/>
          </p:cNvSpPr>
          <p:nvPr>
            <p:ph type="sldNum" sz="quarter" idx="12"/>
          </p:nvPr>
        </p:nvSpPr>
        <p:spPr/>
        <p:txBody>
          <a:bodyPr/>
          <a:lstStyle/>
          <a:p>
            <a:fld id="{C86A85FA-5BBE-42F3-BEA5-FD34C263DF97}" type="slidenum">
              <a:rPr lang="he-IL" smtClean="0">
                <a:solidFill>
                  <a:srgbClr val="04617B">
                    <a:shade val="90000"/>
                  </a:srgbClr>
                </a:solidFill>
              </a:rPr>
              <a:pPr/>
              <a:t>‹#›</a:t>
            </a:fld>
            <a:endParaRPr lang="he-IL">
              <a:solidFill>
                <a:srgbClr val="04617B">
                  <a:shade val="90000"/>
                </a:srgbClr>
              </a:solidFill>
            </a:endParaRPr>
          </a:p>
        </p:txBody>
      </p:sp>
    </p:spTree>
    <p:extLst>
      <p:ext uri="{BB962C8B-B14F-4D97-AF65-F5344CB8AC3E}">
        <p14:creationId xmlns:p14="http://schemas.microsoft.com/office/powerpoint/2010/main" val="2447130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543675" y="365125"/>
            <a:ext cx="1971675" cy="5811838"/>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628650" y="365125"/>
            <a:ext cx="5800725"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A1CAB92E-8000-4346-8884-96963221F8EE}" type="datetimeFigureOut">
              <a:rPr lang="he-IL" smtClean="0">
                <a:solidFill>
                  <a:srgbClr val="04617B">
                    <a:shade val="90000"/>
                  </a:srgbClr>
                </a:solidFill>
              </a:rPr>
              <a:pPr/>
              <a:t>י"א/סיון/תשפ"ד</a:t>
            </a:fld>
            <a:endParaRPr lang="he-IL">
              <a:solidFill>
                <a:srgbClr val="04617B">
                  <a:shade val="90000"/>
                </a:srgbClr>
              </a:solidFill>
            </a:endParaRPr>
          </a:p>
        </p:txBody>
      </p:sp>
      <p:sp>
        <p:nvSpPr>
          <p:cNvPr id="5" name="מציין מיקום של כותרת תחתונה 4"/>
          <p:cNvSpPr>
            <a:spLocks noGrp="1"/>
          </p:cNvSpPr>
          <p:nvPr>
            <p:ph type="ftr" sz="quarter" idx="11"/>
          </p:nvPr>
        </p:nvSpPr>
        <p:spPr/>
        <p:txBody>
          <a:bodyPr/>
          <a:lstStyle/>
          <a:p>
            <a:endParaRPr lang="he-IL">
              <a:solidFill>
                <a:srgbClr val="04617B">
                  <a:shade val="90000"/>
                </a:srgbClr>
              </a:solidFill>
            </a:endParaRPr>
          </a:p>
        </p:txBody>
      </p:sp>
      <p:sp>
        <p:nvSpPr>
          <p:cNvPr id="6" name="מציין מיקום של מספר שקופית 5"/>
          <p:cNvSpPr>
            <a:spLocks noGrp="1"/>
          </p:cNvSpPr>
          <p:nvPr>
            <p:ph type="sldNum" sz="quarter" idx="12"/>
          </p:nvPr>
        </p:nvSpPr>
        <p:spPr/>
        <p:txBody>
          <a:bodyPr/>
          <a:lstStyle/>
          <a:p>
            <a:fld id="{C86A85FA-5BBE-42F3-BEA5-FD34C263DF97}" type="slidenum">
              <a:rPr lang="he-IL" smtClean="0">
                <a:solidFill>
                  <a:srgbClr val="04617B">
                    <a:shade val="90000"/>
                  </a:srgbClr>
                </a:solidFill>
              </a:rPr>
              <a:pPr/>
              <a:t>‹#›</a:t>
            </a:fld>
            <a:endParaRPr lang="he-IL">
              <a:solidFill>
                <a:srgbClr val="04617B">
                  <a:shade val="90000"/>
                </a:srgbClr>
              </a:solidFill>
            </a:endParaRPr>
          </a:p>
        </p:txBody>
      </p:sp>
    </p:spTree>
    <p:extLst>
      <p:ext uri="{BB962C8B-B14F-4D97-AF65-F5344CB8AC3E}">
        <p14:creationId xmlns:p14="http://schemas.microsoft.com/office/powerpoint/2010/main" val="736632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A1CAB92E-8000-4346-8884-96963221F8EE}" type="datetimeFigureOut">
              <a:rPr lang="he-IL" smtClean="0">
                <a:solidFill>
                  <a:srgbClr val="04617B">
                    <a:shade val="90000"/>
                  </a:srgbClr>
                </a:solidFill>
              </a:rPr>
              <a:pPr/>
              <a:t>י"א/סיון/תשפ"ד</a:t>
            </a:fld>
            <a:endParaRPr lang="he-IL">
              <a:solidFill>
                <a:srgbClr val="04617B">
                  <a:shade val="90000"/>
                </a:srgbClr>
              </a:solidFill>
            </a:endParaRPr>
          </a:p>
        </p:txBody>
      </p:sp>
      <p:sp>
        <p:nvSpPr>
          <p:cNvPr id="5" name="מציין מיקום של כותרת תחתונה 4"/>
          <p:cNvSpPr>
            <a:spLocks noGrp="1"/>
          </p:cNvSpPr>
          <p:nvPr>
            <p:ph type="ftr" sz="quarter" idx="11"/>
          </p:nvPr>
        </p:nvSpPr>
        <p:spPr/>
        <p:txBody>
          <a:bodyPr/>
          <a:lstStyle/>
          <a:p>
            <a:endParaRPr lang="he-IL">
              <a:solidFill>
                <a:srgbClr val="04617B">
                  <a:shade val="90000"/>
                </a:srgbClr>
              </a:solidFill>
            </a:endParaRPr>
          </a:p>
        </p:txBody>
      </p:sp>
      <p:sp>
        <p:nvSpPr>
          <p:cNvPr id="6" name="מציין מיקום של מספר שקופית 5"/>
          <p:cNvSpPr>
            <a:spLocks noGrp="1"/>
          </p:cNvSpPr>
          <p:nvPr>
            <p:ph type="sldNum" sz="quarter" idx="12"/>
          </p:nvPr>
        </p:nvSpPr>
        <p:spPr/>
        <p:txBody>
          <a:bodyPr/>
          <a:lstStyle/>
          <a:p>
            <a:fld id="{C86A85FA-5BBE-42F3-BEA5-FD34C263DF97}" type="slidenum">
              <a:rPr lang="he-IL" smtClean="0">
                <a:solidFill>
                  <a:srgbClr val="04617B">
                    <a:shade val="90000"/>
                  </a:srgbClr>
                </a:solidFill>
              </a:rPr>
              <a:pPr/>
              <a:t>‹#›</a:t>
            </a:fld>
            <a:endParaRPr lang="he-IL">
              <a:solidFill>
                <a:srgbClr val="04617B">
                  <a:shade val="90000"/>
                </a:srgbClr>
              </a:solidFill>
            </a:endParaRPr>
          </a:p>
        </p:txBody>
      </p:sp>
    </p:spTree>
    <p:extLst>
      <p:ext uri="{BB962C8B-B14F-4D97-AF65-F5344CB8AC3E}">
        <p14:creationId xmlns:p14="http://schemas.microsoft.com/office/powerpoint/2010/main" val="1216875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623888" y="1709739"/>
            <a:ext cx="7886700" cy="2852737"/>
          </a:xfrm>
        </p:spPr>
        <p:txBody>
          <a:bodyPr anchor="b"/>
          <a:lstStyle>
            <a:lvl1pPr>
              <a:defRPr sz="4500"/>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A1CAB92E-8000-4346-8884-96963221F8EE}" type="datetimeFigureOut">
              <a:rPr lang="he-IL" smtClean="0">
                <a:solidFill>
                  <a:srgbClr val="04617B">
                    <a:shade val="90000"/>
                  </a:srgbClr>
                </a:solidFill>
              </a:rPr>
              <a:pPr/>
              <a:t>י"א/סיון/תשפ"ד</a:t>
            </a:fld>
            <a:endParaRPr lang="he-IL">
              <a:solidFill>
                <a:srgbClr val="04617B">
                  <a:shade val="90000"/>
                </a:srgbClr>
              </a:solidFill>
            </a:endParaRPr>
          </a:p>
        </p:txBody>
      </p:sp>
      <p:sp>
        <p:nvSpPr>
          <p:cNvPr id="5" name="מציין מיקום של כותרת תחתונה 4"/>
          <p:cNvSpPr>
            <a:spLocks noGrp="1"/>
          </p:cNvSpPr>
          <p:nvPr>
            <p:ph type="ftr" sz="quarter" idx="11"/>
          </p:nvPr>
        </p:nvSpPr>
        <p:spPr/>
        <p:txBody>
          <a:bodyPr/>
          <a:lstStyle/>
          <a:p>
            <a:endParaRPr lang="he-IL">
              <a:solidFill>
                <a:srgbClr val="04617B">
                  <a:shade val="90000"/>
                </a:srgbClr>
              </a:solidFill>
            </a:endParaRPr>
          </a:p>
        </p:txBody>
      </p:sp>
      <p:sp>
        <p:nvSpPr>
          <p:cNvPr id="6" name="מציין מיקום של מספר שקופית 5"/>
          <p:cNvSpPr>
            <a:spLocks noGrp="1"/>
          </p:cNvSpPr>
          <p:nvPr>
            <p:ph type="sldNum" sz="quarter" idx="12"/>
          </p:nvPr>
        </p:nvSpPr>
        <p:spPr/>
        <p:txBody>
          <a:bodyPr/>
          <a:lstStyle/>
          <a:p>
            <a:fld id="{C86A85FA-5BBE-42F3-BEA5-FD34C263DF97}" type="slidenum">
              <a:rPr lang="he-IL" smtClean="0">
                <a:solidFill>
                  <a:srgbClr val="04617B">
                    <a:shade val="90000"/>
                  </a:srgbClr>
                </a:solidFill>
              </a:rPr>
              <a:pPr/>
              <a:t>‹#›</a:t>
            </a:fld>
            <a:endParaRPr lang="he-IL">
              <a:solidFill>
                <a:srgbClr val="04617B">
                  <a:shade val="90000"/>
                </a:srgbClr>
              </a:solidFill>
            </a:endParaRPr>
          </a:p>
        </p:txBody>
      </p:sp>
    </p:spTree>
    <p:extLst>
      <p:ext uri="{BB962C8B-B14F-4D97-AF65-F5344CB8AC3E}">
        <p14:creationId xmlns:p14="http://schemas.microsoft.com/office/powerpoint/2010/main" val="3598506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628650" y="1825625"/>
            <a:ext cx="38862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4629150" y="1825625"/>
            <a:ext cx="38862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p:cNvSpPr>
            <a:spLocks noGrp="1"/>
          </p:cNvSpPr>
          <p:nvPr>
            <p:ph type="dt" sz="half" idx="10"/>
          </p:nvPr>
        </p:nvSpPr>
        <p:spPr/>
        <p:txBody>
          <a:bodyPr/>
          <a:lstStyle/>
          <a:p>
            <a:fld id="{A1CAB92E-8000-4346-8884-96963221F8EE}" type="datetimeFigureOut">
              <a:rPr lang="he-IL" smtClean="0">
                <a:solidFill>
                  <a:srgbClr val="04617B">
                    <a:shade val="90000"/>
                  </a:srgbClr>
                </a:solidFill>
              </a:rPr>
              <a:pPr/>
              <a:t>י"א/סיון/תשפ"ד</a:t>
            </a:fld>
            <a:endParaRPr lang="he-IL">
              <a:solidFill>
                <a:srgbClr val="04617B">
                  <a:shade val="90000"/>
                </a:srgbClr>
              </a:solidFill>
            </a:endParaRPr>
          </a:p>
        </p:txBody>
      </p:sp>
      <p:sp>
        <p:nvSpPr>
          <p:cNvPr id="6" name="מציין מיקום של כותרת תחתונה 5"/>
          <p:cNvSpPr>
            <a:spLocks noGrp="1"/>
          </p:cNvSpPr>
          <p:nvPr>
            <p:ph type="ftr" sz="quarter" idx="11"/>
          </p:nvPr>
        </p:nvSpPr>
        <p:spPr/>
        <p:txBody>
          <a:bodyPr/>
          <a:lstStyle/>
          <a:p>
            <a:endParaRPr lang="he-IL">
              <a:solidFill>
                <a:srgbClr val="04617B">
                  <a:shade val="90000"/>
                </a:srgbClr>
              </a:solidFill>
            </a:endParaRPr>
          </a:p>
        </p:txBody>
      </p:sp>
      <p:sp>
        <p:nvSpPr>
          <p:cNvPr id="7" name="מציין מיקום של מספר שקופית 6"/>
          <p:cNvSpPr>
            <a:spLocks noGrp="1"/>
          </p:cNvSpPr>
          <p:nvPr>
            <p:ph type="sldNum" sz="quarter" idx="12"/>
          </p:nvPr>
        </p:nvSpPr>
        <p:spPr/>
        <p:txBody>
          <a:bodyPr/>
          <a:lstStyle/>
          <a:p>
            <a:fld id="{C86A85FA-5BBE-42F3-BEA5-FD34C263DF97}" type="slidenum">
              <a:rPr lang="he-IL" smtClean="0">
                <a:solidFill>
                  <a:srgbClr val="04617B">
                    <a:shade val="90000"/>
                  </a:srgbClr>
                </a:solidFill>
              </a:rPr>
              <a:pPr/>
              <a:t>‹#›</a:t>
            </a:fld>
            <a:endParaRPr lang="he-IL">
              <a:solidFill>
                <a:srgbClr val="04617B">
                  <a:shade val="90000"/>
                </a:srgbClr>
              </a:solidFill>
            </a:endParaRPr>
          </a:p>
        </p:txBody>
      </p:sp>
    </p:spTree>
    <p:extLst>
      <p:ext uri="{BB962C8B-B14F-4D97-AF65-F5344CB8AC3E}">
        <p14:creationId xmlns:p14="http://schemas.microsoft.com/office/powerpoint/2010/main" val="2049880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629841" y="365126"/>
            <a:ext cx="7886700" cy="1325563"/>
          </a:xfrm>
        </p:spPr>
        <p:txBody>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e-IL"/>
              <a:t>לחץ כדי לערוך סגנונות טקסט של תבנית בסיס</a:t>
            </a:r>
          </a:p>
        </p:txBody>
      </p:sp>
      <p:sp>
        <p:nvSpPr>
          <p:cNvPr id="4" name="מציין מיקום תוכן 3"/>
          <p:cNvSpPr>
            <a:spLocks noGrp="1"/>
          </p:cNvSpPr>
          <p:nvPr>
            <p:ph sz="half" idx="2"/>
          </p:nvPr>
        </p:nvSpPr>
        <p:spPr>
          <a:xfrm>
            <a:off x="629842" y="2505075"/>
            <a:ext cx="3868340"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4629150" y="2505075"/>
            <a:ext cx="3887391"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p:cNvSpPr>
            <a:spLocks noGrp="1"/>
          </p:cNvSpPr>
          <p:nvPr>
            <p:ph type="dt" sz="half" idx="10"/>
          </p:nvPr>
        </p:nvSpPr>
        <p:spPr/>
        <p:txBody>
          <a:bodyPr/>
          <a:lstStyle/>
          <a:p>
            <a:fld id="{A1CAB92E-8000-4346-8884-96963221F8EE}" type="datetimeFigureOut">
              <a:rPr lang="he-IL" smtClean="0">
                <a:solidFill>
                  <a:srgbClr val="04617B">
                    <a:shade val="90000"/>
                  </a:srgbClr>
                </a:solidFill>
              </a:rPr>
              <a:pPr/>
              <a:t>י"א/סיון/תשפ"ד</a:t>
            </a:fld>
            <a:endParaRPr lang="he-IL">
              <a:solidFill>
                <a:srgbClr val="04617B">
                  <a:shade val="90000"/>
                </a:srgbClr>
              </a:solidFill>
            </a:endParaRPr>
          </a:p>
        </p:txBody>
      </p:sp>
      <p:sp>
        <p:nvSpPr>
          <p:cNvPr id="8" name="מציין מיקום של כותרת תחתונה 7"/>
          <p:cNvSpPr>
            <a:spLocks noGrp="1"/>
          </p:cNvSpPr>
          <p:nvPr>
            <p:ph type="ftr" sz="quarter" idx="11"/>
          </p:nvPr>
        </p:nvSpPr>
        <p:spPr/>
        <p:txBody>
          <a:bodyPr/>
          <a:lstStyle/>
          <a:p>
            <a:endParaRPr lang="he-IL">
              <a:solidFill>
                <a:srgbClr val="04617B">
                  <a:shade val="90000"/>
                </a:srgbClr>
              </a:solidFill>
            </a:endParaRPr>
          </a:p>
        </p:txBody>
      </p:sp>
      <p:sp>
        <p:nvSpPr>
          <p:cNvPr id="9" name="מציין מיקום של מספר שקופית 8"/>
          <p:cNvSpPr>
            <a:spLocks noGrp="1"/>
          </p:cNvSpPr>
          <p:nvPr>
            <p:ph type="sldNum" sz="quarter" idx="12"/>
          </p:nvPr>
        </p:nvSpPr>
        <p:spPr/>
        <p:txBody>
          <a:bodyPr/>
          <a:lstStyle/>
          <a:p>
            <a:fld id="{C86A85FA-5BBE-42F3-BEA5-FD34C263DF97}" type="slidenum">
              <a:rPr lang="he-IL" smtClean="0">
                <a:solidFill>
                  <a:srgbClr val="04617B">
                    <a:shade val="90000"/>
                  </a:srgbClr>
                </a:solidFill>
              </a:rPr>
              <a:pPr/>
              <a:t>‹#›</a:t>
            </a:fld>
            <a:endParaRPr lang="he-IL">
              <a:solidFill>
                <a:srgbClr val="04617B">
                  <a:shade val="90000"/>
                </a:srgbClr>
              </a:solidFill>
            </a:endParaRPr>
          </a:p>
        </p:txBody>
      </p:sp>
    </p:spTree>
    <p:extLst>
      <p:ext uri="{BB962C8B-B14F-4D97-AF65-F5344CB8AC3E}">
        <p14:creationId xmlns:p14="http://schemas.microsoft.com/office/powerpoint/2010/main" val="2606281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p:cNvSpPr>
            <a:spLocks noGrp="1"/>
          </p:cNvSpPr>
          <p:nvPr>
            <p:ph type="dt" sz="half" idx="10"/>
          </p:nvPr>
        </p:nvSpPr>
        <p:spPr/>
        <p:txBody>
          <a:bodyPr/>
          <a:lstStyle/>
          <a:p>
            <a:fld id="{A1CAB92E-8000-4346-8884-96963221F8EE}" type="datetimeFigureOut">
              <a:rPr lang="he-IL" smtClean="0">
                <a:solidFill>
                  <a:srgbClr val="04617B">
                    <a:shade val="90000"/>
                  </a:srgbClr>
                </a:solidFill>
              </a:rPr>
              <a:pPr/>
              <a:t>י"א/סיון/תשפ"ד</a:t>
            </a:fld>
            <a:endParaRPr lang="he-IL">
              <a:solidFill>
                <a:srgbClr val="04617B">
                  <a:shade val="90000"/>
                </a:srgbClr>
              </a:solidFill>
            </a:endParaRPr>
          </a:p>
        </p:txBody>
      </p:sp>
      <p:sp>
        <p:nvSpPr>
          <p:cNvPr id="4" name="מציין מיקום של כותרת תחתונה 3"/>
          <p:cNvSpPr>
            <a:spLocks noGrp="1"/>
          </p:cNvSpPr>
          <p:nvPr>
            <p:ph type="ftr" sz="quarter" idx="11"/>
          </p:nvPr>
        </p:nvSpPr>
        <p:spPr/>
        <p:txBody>
          <a:bodyPr/>
          <a:lstStyle/>
          <a:p>
            <a:endParaRPr lang="he-IL">
              <a:solidFill>
                <a:srgbClr val="04617B">
                  <a:shade val="90000"/>
                </a:srgbClr>
              </a:solidFill>
            </a:endParaRPr>
          </a:p>
        </p:txBody>
      </p:sp>
      <p:sp>
        <p:nvSpPr>
          <p:cNvPr id="5" name="מציין מיקום של מספר שקופית 4"/>
          <p:cNvSpPr>
            <a:spLocks noGrp="1"/>
          </p:cNvSpPr>
          <p:nvPr>
            <p:ph type="sldNum" sz="quarter" idx="12"/>
          </p:nvPr>
        </p:nvSpPr>
        <p:spPr/>
        <p:txBody>
          <a:bodyPr/>
          <a:lstStyle/>
          <a:p>
            <a:fld id="{C86A85FA-5BBE-42F3-BEA5-FD34C263DF97}" type="slidenum">
              <a:rPr lang="he-IL" smtClean="0">
                <a:solidFill>
                  <a:srgbClr val="04617B">
                    <a:shade val="90000"/>
                  </a:srgbClr>
                </a:solidFill>
              </a:rPr>
              <a:pPr/>
              <a:t>‹#›</a:t>
            </a:fld>
            <a:endParaRPr lang="he-IL">
              <a:solidFill>
                <a:srgbClr val="04617B">
                  <a:shade val="90000"/>
                </a:srgbClr>
              </a:solidFill>
            </a:endParaRPr>
          </a:p>
        </p:txBody>
      </p:sp>
    </p:spTree>
    <p:extLst>
      <p:ext uri="{BB962C8B-B14F-4D97-AF65-F5344CB8AC3E}">
        <p14:creationId xmlns:p14="http://schemas.microsoft.com/office/powerpoint/2010/main" val="1479848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A1CAB92E-8000-4346-8884-96963221F8EE}" type="datetimeFigureOut">
              <a:rPr lang="he-IL" smtClean="0">
                <a:solidFill>
                  <a:srgbClr val="04617B">
                    <a:shade val="90000"/>
                  </a:srgbClr>
                </a:solidFill>
              </a:rPr>
              <a:pPr/>
              <a:t>י"א/סיון/תשפ"ד</a:t>
            </a:fld>
            <a:endParaRPr lang="he-IL">
              <a:solidFill>
                <a:srgbClr val="04617B">
                  <a:shade val="90000"/>
                </a:srgbClr>
              </a:solidFill>
            </a:endParaRPr>
          </a:p>
        </p:txBody>
      </p:sp>
      <p:sp>
        <p:nvSpPr>
          <p:cNvPr id="3" name="מציין מיקום של כותרת תחתונה 2"/>
          <p:cNvSpPr>
            <a:spLocks noGrp="1"/>
          </p:cNvSpPr>
          <p:nvPr>
            <p:ph type="ftr" sz="quarter" idx="11"/>
          </p:nvPr>
        </p:nvSpPr>
        <p:spPr/>
        <p:txBody>
          <a:bodyPr/>
          <a:lstStyle/>
          <a:p>
            <a:endParaRPr lang="he-IL">
              <a:solidFill>
                <a:srgbClr val="04617B">
                  <a:shade val="90000"/>
                </a:srgbClr>
              </a:solidFill>
            </a:endParaRPr>
          </a:p>
        </p:txBody>
      </p:sp>
      <p:sp>
        <p:nvSpPr>
          <p:cNvPr id="4" name="מציין מיקום של מספר שקופית 3"/>
          <p:cNvSpPr>
            <a:spLocks noGrp="1"/>
          </p:cNvSpPr>
          <p:nvPr>
            <p:ph type="sldNum" sz="quarter" idx="12"/>
          </p:nvPr>
        </p:nvSpPr>
        <p:spPr/>
        <p:txBody>
          <a:bodyPr/>
          <a:lstStyle/>
          <a:p>
            <a:fld id="{C86A85FA-5BBE-42F3-BEA5-FD34C263DF97}" type="slidenum">
              <a:rPr lang="he-IL" smtClean="0">
                <a:solidFill>
                  <a:srgbClr val="04617B">
                    <a:shade val="90000"/>
                  </a:srgbClr>
                </a:solidFill>
              </a:rPr>
              <a:pPr/>
              <a:t>‹#›</a:t>
            </a:fld>
            <a:endParaRPr lang="he-IL">
              <a:solidFill>
                <a:srgbClr val="04617B">
                  <a:shade val="90000"/>
                </a:srgbClr>
              </a:solidFill>
            </a:endParaRPr>
          </a:p>
        </p:txBody>
      </p:sp>
    </p:spTree>
    <p:extLst>
      <p:ext uri="{BB962C8B-B14F-4D97-AF65-F5344CB8AC3E}">
        <p14:creationId xmlns:p14="http://schemas.microsoft.com/office/powerpoint/2010/main" val="2980613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629841" y="457200"/>
            <a:ext cx="2949178" cy="1600200"/>
          </a:xfrm>
        </p:spPr>
        <p:txBody>
          <a:bodyPr anchor="b"/>
          <a:lstStyle>
            <a:lvl1pPr>
              <a:defRPr sz="2400"/>
            </a:lvl1pPr>
          </a:lstStyle>
          <a:p>
            <a:r>
              <a:rPr lang="he-IL"/>
              <a:t>לחץ כדי לערוך סגנון כותרת של תבנית בסיס</a:t>
            </a:r>
          </a:p>
        </p:txBody>
      </p:sp>
      <p:sp>
        <p:nvSpPr>
          <p:cNvPr id="3" name="מציין מיקום תוכן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A1CAB92E-8000-4346-8884-96963221F8EE}" type="datetimeFigureOut">
              <a:rPr lang="he-IL" smtClean="0">
                <a:solidFill>
                  <a:srgbClr val="04617B">
                    <a:shade val="90000"/>
                  </a:srgbClr>
                </a:solidFill>
              </a:rPr>
              <a:pPr/>
              <a:t>י"א/סיון/תשפ"ד</a:t>
            </a:fld>
            <a:endParaRPr lang="he-IL">
              <a:solidFill>
                <a:srgbClr val="04617B">
                  <a:shade val="90000"/>
                </a:srgbClr>
              </a:solidFill>
            </a:endParaRPr>
          </a:p>
        </p:txBody>
      </p:sp>
      <p:sp>
        <p:nvSpPr>
          <p:cNvPr id="6" name="מציין מיקום של כותרת תחתונה 5"/>
          <p:cNvSpPr>
            <a:spLocks noGrp="1"/>
          </p:cNvSpPr>
          <p:nvPr>
            <p:ph type="ftr" sz="quarter" idx="11"/>
          </p:nvPr>
        </p:nvSpPr>
        <p:spPr/>
        <p:txBody>
          <a:bodyPr/>
          <a:lstStyle/>
          <a:p>
            <a:endParaRPr lang="he-IL">
              <a:solidFill>
                <a:srgbClr val="04617B">
                  <a:shade val="90000"/>
                </a:srgbClr>
              </a:solidFill>
            </a:endParaRPr>
          </a:p>
        </p:txBody>
      </p:sp>
      <p:sp>
        <p:nvSpPr>
          <p:cNvPr id="7" name="מציין מיקום של מספר שקופית 6"/>
          <p:cNvSpPr>
            <a:spLocks noGrp="1"/>
          </p:cNvSpPr>
          <p:nvPr>
            <p:ph type="sldNum" sz="quarter" idx="12"/>
          </p:nvPr>
        </p:nvSpPr>
        <p:spPr/>
        <p:txBody>
          <a:bodyPr/>
          <a:lstStyle/>
          <a:p>
            <a:fld id="{C86A85FA-5BBE-42F3-BEA5-FD34C263DF97}" type="slidenum">
              <a:rPr lang="he-IL" smtClean="0">
                <a:solidFill>
                  <a:srgbClr val="04617B">
                    <a:shade val="90000"/>
                  </a:srgbClr>
                </a:solidFill>
              </a:rPr>
              <a:pPr/>
              <a:t>‹#›</a:t>
            </a:fld>
            <a:endParaRPr lang="he-IL">
              <a:solidFill>
                <a:srgbClr val="04617B">
                  <a:shade val="90000"/>
                </a:srgbClr>
              </a:solidFill>
            </a:endParaRPr>
          </a:p>
        </p:txBody>
      </p:sp>
    </p:spTree>
    <p:extLst>
      <p:ext uri="{BB962C8B-B14F-4D97-AF65-F5344CB8AC3E}">
        <p14:creationId xmlns:p14="http://schemas.microsoft.com/office/powerpoint/2010/main" val="875842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629841" y="457200"/>
            <a:ext cx="2949178" cy="1600200"/>
          </a:xfrm>
        </p:spPr>
        <p:txBody>
          <a:bodyPr anchor="b"/>
          <a:lstStyle>
            <a:lvl1pPr>
              <a:defRPr sz="2400"/>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he-IL"/>
          </a:p>
        </p:txBody>
      </p:sp>
      <p:sp>
        <p:nvSpPr>
          <p:cNvPr id="4" name="מציין מיקום טקסט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A1CAB92E-8000-4346-8884-96963221F8EE}" type="datetimeFigureOut">
              <a:rPr lang="he-IL" smtClean="0">
                <a:solidFill>
                  <a:srgbClr val="04617B">
                    <a:shade val="90000"/>
                  </a:srgbClr>
                </a:solidFill>
              </a:rPr>
              <a:pPr/>
              <a:t>י"א/סיון/תשפ"ד</a:t>
            </a:fld>
            <a:endParaRPr lang="he-IL">
              <a:solidFill>
                <a:srgbClr val="04617B">
                  <a:shade val="90000"/>
                </a:srgbClr>
              </a:solidFill>
            </a:endParaRPr>
          </a:p>
        </p:txBody>
      </p:sp>
      <p:sp>
        <p:nvSpPr>
          <p:cNvPr id="6" name="מציין מיקום של כותרת תחתונה 5"/>
          <p:cNvSpPr>
            <a:spLocks noGrp="1"/>
          </p:cNvSpPr>
          <p:nvPr>
            <p:ph type="ftr" sz="quarter" idx="11"/>
          </p:nvPr>
        </p:nvSpPr>
        <p:spPr/>
        <p:txBody>
          <a:bodyPr/>
          <a:lstStyle/>
          <a:p>
            <a:endParaRPr lang="he-IL">
              <a:solidFill>
                <a:srgbClr val="04617B">
                  <a:shade val="90000"/>
                </a:srgbClr>
              </a:solidFill>
            </a:endParaRPr>
          </a:p>
        </p:txBody>
      </p:sp>
      <p:sp>
        <p:nvSpPr>
          <p:cNvPr id="7" name="מציין מיקום של מספר שקופית 6"/>
          <p:cNvSpPr>
            <a:spLocks noGrp="1"/>
          </p:cNvSpPr>
          <p:nvPr>
            <p:ph type="sldNum" sz="quarter" idx="12"/>
          </p:nvPr>
        </p:nvSpPr>
        <p:spPr/>
        <p:txBody>
          <a:bodyPr/>
          <a:lstStyle/>
          <a:p>
            <a:fld id="{C86A85FA-5BBE-42F3-BEA5-FD34C263DF97}" type="slidenum">
              <a:rPr lang="he-IL" smtClean="0">
                <a:solidFill>
                  <a:srgbClr val="04617B">
                    <a:shade val="90000"/>
                  </a:srgbClr>
                </a:solidFill>
              </a:rPr>
              <a:pPr/>
              <a:t>‹#›</a:t>
            </a:fld>
            <a:endParaRPr lang="he-IL">
              <a:solidFill>
                <a:srgbClr val="04617B">
                  <a:shade val="90000"/>
                </a:srgbClr>
              </a:solidFill>
            </a:endParaRPr>
          </a:p>
        </p:txBody>
      </p:sp>
    </p:spTree>
    <p:extLst>
      <p:ext uri="{BB962C8B-B14F-4D97-AF65-F5344CB8AC3E}">
        <p14:creationId xmlns:p14="http://schemas.microsoft.com/office/powerpoint/2010/main" val="1046941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628650" y="365126"/>
            <a:ext cx="78867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628650" y="1825625"/>
            <a:ext cx="78867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6457950" y="6356351"/>
            <a:ext cx="2057400" cy="365125"/>
          </a:xfrm>
          <a:prstGeom prst="rect">
            <a:avLst/>
          </a:prstGeom>
        </p:spPr>
        <p:txBody>
          <a:bodyPr vert="horz" lIns="91440" tIns="45720" rIns="91440" bIns="45720" rtlCol="1" anchor="ctr"/>
          <a:lstStyle>
            <a:lvl1pPr algn="r">
              <a:defRPr sz="900">
                <a:solidFill>
                  <a:schemeClr val="tx1">
                    <a:tint val="75000"/>
                  </a:schemeClr>
                </a:solidFill>
              </a:defRPr>
            </a:lvl1pPr>
          </a:lstStyle>
          <a:p>
            <a:pPr>
              <a:defRPr/>
            </a:pPr>
            <a:fld id="{A27A753B-CE56-4B92-8F3D-089DA9963000}" type="datetimeFigureOut">
              <a:rPr lang="he-IL" smtClean="0"/>
              <a:pPr>
                <a:defRPr/>
              </a:pPr>
              <a:t>י"א/סיון/תשפ"ד</a:t>
            </a:fld>
            <a:endParaRPr lang="he-IL"/>
          </a:p>
        </p:txBody>
      </p:sp>
      <p:sp>
        <p:nvSpPr>
          <p:cNvPr id="5" name="מציין מיקום של כותרת תחתונה 4"/>
          <p:cNvSpPr>
            <a:spLocks noGrp="1"/>
          </p:cNvSpPr>
          <p:nvPr>
            <p:ph type="ftr" sz="quarter" idx="3"/>
          </p:nvPr>
        </p:nvSpPr>
        <p:spPr>
          <a:xfrm>
            <a:off x="3028950" y="6356351"/>
            <a:ext cx="3086100" cy="365125"/>
          </a:xfrm>
          <a:prstGeom prst="rect">
            <a:avLst/>
          </a:prstGeom>
        </p:spPr>
        <p:txBody>
          <a:bodyPr vert="horz" lIns="91440" tIns="45720" rIns="91440" bIns="45720" rtlCol="1" anchor="ctr"/>
          <a:lstStyle>
            <a:lvl1pPr algn="ctr">
              <a:defRPr sz="900">
                <a:solidFill>
                  <a:schemeClr val="tx1">
                    <a:tint val="75000"/>
                  </a:schemeClr>
                </a:solidFill>
              </a:defRPr>
            </a:lvl1pPr>
          </a:lstStyle>
          <a:p>
            <a:pPr>
              <a:defRPr/>
            </a:pPr>
            <a:endParaRPr lang="he-IL"/>
          </a:p>
        </p:txBody>
      </p:sp>
      <p:sp>
        <p:nvSpPr>
          <p:cNvPr id="6" name="מציין מיקום של מספר שקופית 5"/>
          <p:cNvSpPr>
            <a:spLocks noGrp="1"/>
          </p:cNvSpPr>
          <p:nvPr>
            <p:ph type="sldNum" sz="quarter" idx="4"/>
          </p:nvPr>
        </p:nvSpPr>
        <p:spPr>
          <a:xfrm>
            <a:off x="628650" y="6356351"/>
            <a:ext cx="2057400" cy="365125"/>
          </a:xfrm>
          <a:prstGeom prst="rect">
            <a:avLst/>
          </a:prstGeom>
        </p:spPr>
        <p:txBody>
          <a:bodyPr vert="horz" lIns="91440" tIns="45720" rIns="91440" bIns="45720" rtlCol="1" anchor="ctr"/>
          <a:lstStyle>
            <a:lvl1pPr algn="l">
              <a:defRPr sz="900">
                <a:solidFill>
                  <a:schemeClr val="tx1">
                    <a:tint val="75000"/>
                  </a:schemeClr>
                </a:solidFill>
              </a:defRPr>
            </a:lvl1pPr>
          </a:lstStyle>
          <a:p>
            <a:pPr>
              <a:defRPr/>
            </a:pPr>
            <a:fld id="{683E1548-BD98-4CDE-A4D8-28C537443C27}" type="slidenum">
              <a:rPr lang="he-IL" smtClean="0"/>
              <a:pPr>
                <a:defRPr/>
              </a:pPr>
              <a:t>‹#›</a:t>
            </a:fld>
            <a:endParaRPr lang="he-IL"/>
          </a:p>
        </p:txBody>
      </p:sp>
    </p:spTree>
    <p:extLst>
      <p:ext uri="{BB962C8B-B14F-4D97-AF65-F5344CB8AC3E}">
        <p14:creationId xmlns:p14="http://schemas.microsoft.com/office/powerpoint/2010/main" val="3775171142"/>
      </p:ext>
    </p:extLst>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Lst>
  <p:txStyles>
    <p:titleStyle>
      <a:lvl1pPr algn="r" defTabSz="685800" rtl="1"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r" defTabSz="685800" rtl="1"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r" defTabSz="685800" rtl="1"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r" defTabSz="685800" rtl="1"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he-IL"/>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כותרת 1"/>
          <p:cNvSpPr>
            <a:spLocks noGrp="1"/>
          </p:cNvSpPr>
          <p:nvPr>
            <p:ph type="ctrTitle"/>
          </p:nvPr>
        </p:nvSpPr>
        <p:spPr>
          <a:xfrm>
            <a:off x="971600" y="260648"/>
            <a:ext cx="7772400" cy="1470025"/>
          </a:xfrm>
        </p:spPr>
        <p:txBody>
          <a:bodyPr>
            <a:normAutofit/>
          </a:bodyPr>
          <a:lstStyle/>
          <a:p>
            <a:pPr algn="ctr" eaLnBrk="1" hangingPunct="1"/>
            <a:r>
              <a:rPr lang="he-IL" sz="4800" dirty="0">
                <a:solidFill>
                  <a:srgbClr val="FF0000"/>
                </a:solidFill>
                <a:latin typeface="David" panose="020E0502060401010101" pitchFamily="34" charset="-79"/>
                <a:cs typeface="David" panose="020E0502060401010101" pitchFamily="34" charset="-79"/>
              </a:rPr>
              <a:t>לידת אירופה הנוצרית</a:t>
            </a:r>
            <a:br>
              <a:rPr lang="en-US" sz="4800" dirty="0">
                <a:solidFill>
                  <a:srgbClr val="FF0000"/>
                </a:solidFill>
                <a:latin typeface="David" panose="020E0502060401010101" pitchFamily="34" charset="-79"/>
                <a:cs typeface="David" panose="020E0502060401010101" pitchFamily="34" charset="-79"/>
              </a:rPr>
            </a:br>
            <a:r>
              <a:rPr lang="he-IL" sz="4800" b="1" dirty="0">
                <a:solidFill>
                  <a:srgbClr val="FF000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איך נולדה הנצרות?</a:t>
            </a:r>
          </a:p>
        </p:txBody>
      </p:sp>
      <p:pic>
        <p:nvPicPr>
          <p:cNvPr id="13315" name="Picture 7" descr="jesus-1"/>
          <p:cNvPicPr>
            <a:picLocks noChangeAspect="1" noChangeArrowheads="1"/>
          </p:cNvPicPr>
          <p:nvPr/>
        </p:nvPicPr>
        <p:blipFill>
          <a:blip r:embed="rId2"/>
          <a:srcRect/>
          <a:stretch>
            <a:fillRect/>
          </a:stretch>
        </p:blipFill>
        <p:spPr bwMode="auto">
          <a:xfrm>
            <a:off x="3491880" y="2060848"/>
            <a:ext cx="2761670" cy="3888432"/>
          </a:xfrm>
          <a:prstGeom prst="rect">
            <a:avLst/>
          </a:prstGeom>
          <a:noFill/>
          <a:ln w="9525">
            <a:noFill/>
            <a:miter lim="800000"/>
            <a:headEnd/>
            <a:tailEnd/>
          </a:ln>
        </p:spPr>
      </p:pic>
    </p:spTree>
    <p:extLst>
      <p:ext uri="{BB962C8B-B14F-4D97-AF65-F5344CB8AC3E}">
        <p14:creationId xmlns:p14="http://schemas.microsoft.com/office/powerpoint/2010/main" val="3677874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5" descr="1DE_last_supper"/>
          <p:cNvPicPr>
            <a:picLocks noChangeAspect="1" noChangeArrowheads="1"/>
          </p:cNvPicPr>
          <p:nvPr/>
        </p:nvPicPr>
        <p:blipFill>
          <a:blip r:embed="rId2"/>
          <a:srcRect/>
          <a:stretch>
            <a:fillRect/>
          </a:stretch>
        </p:blipFill>
        <p:spPr bwMode="auto">
          <a:xfrm>
            <a:off x="684213" y="1995488"/>
            <a:ext cx="7777162" cy="4241800"/>
          </a:xfrm>
          <a:prstGeom prst="rect">
            <a:avLst/>
          </a:prstGeom>
          <a:noFill/>
          <a:ln w="9525">
            <a:noFill/>
            <a:miter lim="800000"/>
            <a:headEnd/>
            <a:tailEnd/>
          </a:ln>
        </p:spPr>
      </p:pic>
      <p:sp>
        <p:nvSpPr>
          <p:cNvPr id="23554" name="Text Box 6"/>
          <p:cNvSpPr txBox="1">
            <a:spLocks noChangeArrowheads="1"/>
          </p:cNvSpPr>
          <p:nvPr/>
        </p:nvSpPr>
        <p:spPr bwMode="auto">
          <a:xfrm>
            <a:off x="972344" y="620688"/>
            <a:ext cx="7200900" cy="461665"/>
          </a:xfrm>
          <a:prstGeom prst="rect">
            <a:avLst/>
          </a:prstGeom>
          <a:noFill/>
          <a:ln w="9525">
            <a:noFill/>
            <a:miter lim="800000"/>
            <a:headEnd/>
            <a:tailEnd/>
          </a:ln>
        </p:spPr>
        <p:txBody>
          <a:bodyPr>
            <a:spAutoFit/>
          </a:bodyPr>
          <a:lstStyle/>
          <a:p>
            <a:pPr algn="ctr">
              <a:spcBef>
                <a:spcPct val="50000"/>
              </a:spcBef>
            </a:pPr>
            <a:r>
              <a:rPr lang="he-IL" sz="2400" b="1" u="sng" dirty="0">
                <a:solidFill>
                  <a:srgbClr val="FF0000"/>
                </a:solidFill>
              </a:rPr>
              <a:t>הסעודה האחרונה של ישו ו-12 תלמידיו </a:t>
            </a:r>
            <a:r>
              <a:rPr lang="he-IL" sz="2000" dirty="0">
                <a:latin typeface="David" panose="020E0502060401010101" pitchFamily="34" charset="-79"/>
                <a:cs typeface="David" panose="020E0502060401010101" pitchFamily="34" charset="-79"/>
              </a:rPr>
              <a:t>(לאונרדו דה וינצ'י)</a:t>
            </a:r>
            <a:endParaRPr lang="en-US" sz="2000" dirty="0">
              <a:latin typeface="David" panose="020E0502060401010101" pitchFamily="34" charset="-79"/>
              <a:cs typeface="David" panose="020E0502060401010101" pitchFamily="34" charset="-79"/>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p:cNvSpPr>
          <p:nvPr>
            <p:ph type="title"/>
          </p:nvPr>
        </p:nvSpPr>
        <p:spPr>
          <a:xfrm>
            <a:off x="1331640" y="188640"/>
            <a:ext cx="6570455" cy="720080"/>
          </a:xfrm>
        </p:spPr>
        <p:txBody>
          <a:bodyPr>
            <a:normAutofit/>
          </a:bodyPr>
          <a:lstStyle/>
          <a:p>
            <a:pPr algn="ctr" eaLnBrk="1" hangingPunct="1"/>
            <a:r>
              <a:rPr lang="he-IL" sz="2400" b="1" u="sng" dirty="0">
                <a:solidFill>
                  <a:srgbClr val="FF0000"/>
                </a:solidFill>
                <a:latin typeface="David" panose="020E0502060401010101" pitchFamily="34" charset="-79"/>
                <a:cs typeface="David" panose="020E0502060401010101" pitchFamily="34" charset="-79"/>
              </a:rPr>
              <a:t>תפיסת ישו</a:t>
            </a:r>
            <a:endParaRPr lang="en-US" sz="2400" b="1" u="sng" dirty="0">
              <a:solidFill>
                <a:srgbClr val="FF0000"/>
              </a:solidFill>
              <a:latin typeface="David" panose="020E0502060401010101" pitchFamily="34" charset="-79"/>
              <a:cs typeface="David" panose="020E0502060401010101" pitchFamily="34" charset="-79"/>
            </a:endParaRPr>
          </a:p>
        </p:txBody>
      </p:sp>
      <p:pic>
        <p:nvPicPr>
          <p:cNvPr id="25602" name="Picture 5" descr="J9-1"/>
          <p:cNvPicPr>
            <a:picLocks noChangeAspect="1" noChangeArrowheads="1"/>
          </p:cNvPicPr>
          <p:nvPr/>
        </p:nvPicPr>
        <p:blipFill>
          <a:blip r:embed="rId2"/>
          <a:srcRect/>
          <a:stretch>
            <a:fillRect/>
          </a:stretch>
        </p:blipFill>
        <p:spPr bwMode="auto">
          <a:xfrm>
            <a:off x="900113" y="1601788"/>
            <a:ext cx="7416800" cy="4851400"/>
          </a:xfrm>
          <a:prstGeom prst="rect">
            <a:avLst/>
          </a:prstGeom>
          <a:noFill/>
          <a:ln w="9525">
            <a:noFill/>
            <a:miter lim="800000"/>
            <a:headEnd/>
            <a:tailEnd/>
          </a:ln>
        </p:spPr>
      </p:pic>
    </p:spTree>
    <p:extLst>
      <p:ext uri="{BB962C8B-B14F-4D97-AF65-F5344CB8AC3E}">
        <p14:creationId xmlns:p14="http://schemas.microsoft.com/office/powerpoint/2010/main" val="21259343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כותרת 1"/>
          <p:cNvSpPr>
            <a:spLocks noGrp="1"/>
          </p:cNvSpPr>
          <p:nvPr>
            <p:ph type="title"/>
          </p:nvPr>
        </p:nvSpPr>
        <p:spPr>
          <a:xfrm>
            <a:off x="628650" y="365127"/>
            <a:ext cx="7975798" cy="471586"/>
          </a:xfrm>
        </p:spPr>
        <p:txBody>
          <a:bodyPr>
            <a:normAutofit/>
          </a:bodyPr>
          <a:lstStyle/>
          <a:p>
            <a:pPr algn="ctr" eaLnBrk="1" hangingPunct="1"/>
            <a:r>
              <a:rPr lang="he-IL" sz="2400" b="1" u="sng" dirty="0">
                <a:solidFill>
                  <a:srgbClr val="FF0000"/>
                </a:solidFill>
                <a:latin typeface="David" panose="020E0502060401010101" pitchFamily="34" charset="-79"/>
                <a:cs typeface="David" panose="020E0502060401010101" pitchFamily="34" charset="-79"/>
              </a:rPr>
              <a:t>ישו קם לתחייה</a:t>
            </a:r>
          </a:p>
        </p:txBody>
      </p:sp>
      <p:sp>
        <p:nvSpPr>
          <p:cNvPr id="27650" name="מציין מיקום תוכן 2"/>
          <p:cNvSpPr>
            <a:spLocks noGrp="1"/>
          </p:cNvSpPr>
          <p:nvPr>
            <p:ph idx="1"/>
          </p:nvPr>
        </p:nvSpPr>
        <p:spPr>
          <a:xfrm>
            <a:off x="5220072" y="1772816"/>
            <a:ext cx="3423633" cy="3489590"/>
          </a:xfrm>
        </p:spPr>
        <p:txBody>
          <a:bodyPr/>
          <a:lstStyle/>
          <a:p>
            <a:pPr eaLnBrk="1" hangingPunct="1">
              <a:lnSpc>
                <a:spcPct val="150000"/>
              </a:lnSpc>
            </a:pPr>
            <a:r>
              <a:rPr lang="he-IL" sz="2000" dirty="0">
                <a:latin typeface="David" panose="020E0502060401010101" pitchFamily="34" charset="-79"/>
                <a:cs typeface="David" panose="020E0502060401010101" pitchFamily="34" charset="-79"/>
              </a:rPr>
              <a:t>על פי המסורת הנוצרית, ישו קם לתחייה שלושה ימים לאחר צליבתן ביום ראשון.</a:t>
            </a:r>
          </a:p>
          <a:p>
            <a:pPr eaLnBrk="1" hangingPunct="1">
              <a:lnSpc>
                <a:spcPct val="150000"/>
              </a:lnSpc>
            </a:pPr>
            <a:r>
              <a:rPr lang="he-IL" sz="2000" dirty="0">
                <a:latin typeface="David" panose="020E0502060401010101" pitchFamily="34" charset="-79"/>
                <a:cs typeface="David" panose="020E0502060401010101" pitchFamily="34" charset="-79"/>
              </a:rPr>
              <a:t>הוא נגלה לתלמידיו והורה עליהם להפיץ את תורתו.</a:t>
            </a:r>
          </a:p>
          <a:p>
            <a:pPr eaLnBrk="1" hangingPunct="1">
              <a:buFont typeface="Arial" charset="0"/>
              <a:buNone/>
            </a:pPr>
            <a:endParaRPr lang="he-IL" dirty="0"/>
          </a:p>
        </p:txBody>
      </p:sp>
      <p:pic>
        <p:nvPicPr>
          <p:cNvPr id="4" name="Picture 5" descr="250px-Rafael_-_ressureicaocristo01"/>
          <p:cNvPicPr>
            <a:picLocks noChangeAspect="1" noChangeArrowheads="1"/>
          </p:cNvPicPr>
          <p:nvPr/>
        </p:nvPicPr>
        <p:blipFill>
          <a:blip r:embed="rId2"/>
          <a:srcRect/>
          <a:stretch>
            <a:fillRect/>
          </a:stretch>
        </p:blipFill>
        <p:spPr bwMode="auto">
          <a:xfrm>
            <a:off x="628650" y="1196752"/>
            <a:ext cx="4032448" cy="4903620"/>
          </a:xfrm>
          <a:prstGeom prst="rect">
            <a:avLst/>
          </a:prstGeom>
          <a:noFill/>
          <a:ln w="9525">
            <a:noFill/>
            <a:miter lim="800000"/>
            <a:headEnd/>
            <a:tailEnd/>
          </a:ln>
        </p:spPr>
      </p:pic>
    </p:spTree>
    <p:extLst>
      <p:ext uri="{BB962C8B-B14F-4D97-AF65-F5344CB8AC3E}">
        <p14:creationId xmlns:p14="http://schemas.microsoft.com/office/powerpoint/2010/main" val="24835028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p:cNvSpPr>
          <p:nvPr>
            <p:ph type="title"/>
          </p:nvPr>
        </p:nvSpPr>
        <p:spPr>
          <a:xfrm>
            <a:off x="628649" y="365127"/>
            <a:ext cx="7943047" cy="327570"/>
          </a:xfrm>
        </p:spPr>
        <p:txBody>
          <a:bodyPr>
            <a:normAutofit fontScale="90000"/>
          </a:bodyPr>
          <a:lstStyle/>
          <a:p>
            <a:pPr algn="ctr" eaLnBrk="1" hangingPunct="1"/>
            <a:r>
              <a:rPr lang="he-IL" sz="2400" b="1" u="sng" dirty="0">
                <a:solidFill>
                  <a:srgbClr val="FF0000"/>
                </a:solidFill>
                <a:latin typeface="David" panose="020E0502060401010101" pitchFamily="34" charset="-79"/>
                <a:cs typeface="David" panose="020E0502060401010101" pitchFamily="34" charset="-79"/>
              </a:rPr>
              <a:t>הפצת הבשורה</a:t>
            </a:r>
            <a:endParaRPr lang="en-US" sz="2400" b="1" u="sng" dirty="0">
              <a:solidFill>
                <a:srgbClr val="FF0000"/>
              </a:solidFill>
              <a:latin typeface="David" panose="020E0502060401010101" pitchFamily="34" charset="-79"/>
              <a:cs typeface="David" panose="020E0502060401010101" pitchFamily="34" charset="-79"/>
            </a:endParaRPr>
          </a:p>
        </p:txBody>
      </p:sp>
      <p:sp>
        <p:nvSpPr>
          <p:cNvPr id="29698" name="Rectangle 3"/>
          <p:cNvSpPr>
            <a:spLocks noGrp="1"/>
          </p:cNvSpPr>
          <p:nvPr>
            <p:ph idx="1"/>
          </p:nvPr>
        </p:nvSpPr>
        <p:spPr>
          <a:xfrm>
            <a:off x="4860032" y="764704"/>
            <a:ext cx="4104456" cy="5256584"/>
          </a:xfrm>
        </p:spPr>
        <p:txBody>
          <a:bodyPr>
            <a:normAutofit fontScale="70000" lnSpcReduction="20000"/>
          </a:bodyPr>
          <a:lstStyle/>
          <a:p>
            <a:pPr algn="just" eaLnBrk="1" hangingPunct="1">
              <a:lnSpc>
                <a:spcPct val="150000"/>
              </a:lnSpc>
            </a:pPr>
            <a:r>
              <a:rPr lang="he-IL" sz="2900" dirty="0">
                <a:latin typeface="David" panose="020E0502060401010101" pitchFamily="34" charset="-79"/>
                <a:cs typeface="David" panose="020E0502060401010101" pitchFamily="34" charset="-79"/>
              </a:rPr>
              <a:t>לאחר מותו של ישו המשיכו תלמידיו את תורתו.</a:t>
            </a:r>
          </a:p>
          <a:p>
            <a:pPr algn="just" eaLnBrk="1" hangingPunct="1">
              <a:lnSpc>
                <a:spcPct val="150000"/>
              </a:lnSpc>
            </a:pPr>
            <a:r>
              <a:rPr lang="he-IL" sz="2900" dirty="0">
                <a:latin typeface="David" panose="020E0502060401010101" pitchFamily="34" charset="-79"/>
                <a:cs typeface="David" panose="020E0502060401010101" pitchFamily="34" charset="-79"/>
              </a:rPr>
              <a:t>המפיץ הראשי היה תלמידו של ישו - </a:t>
            </a:r>
            <a:r>
              <a:rPr lang="he-IL" sz="2900" b="1" dirty="0">
                <a:latin typeface="David" panose="020E0502060401010101" pitchFamily="34" charset="-79"/>
                <a:cs typeface="David" panose="020E0502060401010101" pitchFamily="34" charset="-79"/>
              </a:rPr>
              <a:t>פאולוס</a:t>
            </a:r>
            <a:r>
              <a:rPr lang="he-IL" sz="2900" dirty="0">
                <a:latin typeface="David" panose="020E0502060401010101" pitchFamily="34" charset="-79"/>
                <a:cs typeface="David" panose="020E0502060401010101" pitchFamily="34" charset="-79"/>
              </a:rPr>
              <a:t>, ששמו בישראל היה '</a:t>
            </a:r>
            <a:r>
              <a:rPr lang="he-IL" sz="2900" b="1" dirty="0">
                <a:latin typeface="David" panose="020E0502060401010101" pitchFamily="34" charset="-79"/>
                <a:cs typeface="David" panose="020E0502060401010101" pitchFamily="34" charset="-79"/>
              </a:rPr>
              <a:t>שאול </a:t>
            </a:r>
            <a:r>
              <a:rPr lang="he-IL" sz="2900" b="1" dirty="0" err="1">
                <a:latin typeface="David" panose="020E0502060401010101" pitchFamily="34" charset="-79"/>
                <a:cs typeface="David" panose="020E0502060401010101" pitchFamily="34" charset="-79"/>
              </a:rPr>
              <a:t>הטרסי</a:t>
            </a:r>
            <a:r>
              <a:rPr lang="he-IL" sz="2900" dirty="0">
                <a:latin typeface="David" panose="020E0502060401010101" pitchFamily="34" charset="-79"/>
                <a:cs typeface="David" panose="020E0502060401010101" pitchFamily="34" charset="-79"/>
              </a:rPr>
              <a:t>'. הוא חי במאה הראשונה לספירה וקבע שמי שמאמין בישו ובתורתו הוא </a:t>
            </a:r>
            <a:r>
              <a:rPr lang="en-US" sz="2900" dirty="0" err="1">
                <a:latin typeface="David" panose="020E0502060401010101" pitchFamily="34" charset="-79"/>
                <a:cs typeface="David" panose="020E0502060401010101" pitchFamily="34" charset="-79"/>
              </a:rPr>
              <a:t>Christianus</a:t>
            </a:r>
            <a:r>
              <a:rPr lang="he-IL" sz="2900" dirty="0">
                <a:latin typeface="David" panose="020E0502060401010101" pitchFamily="34" charset="-79"/>
                <a:cs typeface="David" panose="020E0502060401010101" pitchFamily="34" charset="-79"/>
              </a:rPr>
              <a:t>. נוצרי אינו חייב לקיים את מצוות היהדות. בכך ניתק פאולוס את הנצרות מהיהדות והקל על מאמינים חדשים להצטרף לדת. </a:t>
            </a:r>
          </a:p>
          <a:p>
            <a:pPr algn="just" eaLnBrk="1" hangingPunct="1">
              <a:lnSpc>
                <a:spcPct val="150000"/>
              </a:lnSpc>
            </a:pPr>
            <a:r>
              <a:rPr lang="he-IL" sz="2900" dirty="0">
                <a:latin typeface="David" panose="020E0502060401010101" pitchFamily="34" charset="-79"/>
                <a:cs typeface="David" panose="020E0502060401010101" pitchFamily="34" charset="-79"/>
              </a:rPr>
              <a:t>הוא היה האישיות המרכזית בעיצוב הנצרות, היות ופאולוס ויתר על המצוות.</a:t>
            </a:r>
          </a:p>
          <a:p>
            <a:pPr eaLnBrk="1" hangingPunct="1"/>
            <a:endParaRPr lang="en-US" dirty="0">
              <a:cs typeface="Arial" charset="0"/>
            </a:endParaRPr>
          </a:p>
        </p:txBody>
      </p:sp>
      <p:pic>
        <p:nvPicPr>
          <p:cNvPr id="4" name="Picture 5" descr="st-paul"/>
          <p:cNvPicPr>
            <a:picLocks noChangeAspect="1" noChangeArrowheads="1"/>
          </p:cNvPicPr>
          <p:nvPr/>
        </p:nvPicPr>
        <p:blipFill>
          <a:blip r:embed="rId2"/>
          <a:srcRect/>
          <a:stretch>
            <a:fillRect/>
          </a:stretch>
        </p:blipFill>
        <p:spPr bwMode="auto">
          <a:xfrm>
            <a:off x="251520" y="1700808"/>
            <a:ext cx="4393395" cy="3357736"/>
          </a:xfrm>
          <a:prstGeom prst="rect">
            <a:avLst/>
          </a:prstGeom>
          <a:noFill/>
          <a:ln w="9525">
            <a:noFill/>
            <a:miter lim="800000"/>
            <a:headEnd/>
            <a:tailEnd/>
          </a:ln>
        </p:spPr>
      </p:pic>
    </p:spTree>
    <p:extLst>
      <p:ext uri="{BB962C8B-B14F-4D97-AF65-F5344CB8AC3E}">
        <p14:creationId xmlns:p14="http://schemas.microsoft.com/office/powerpoint/2010/main" val="18849570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5" descr="st-paul-2"/>
          <p:cNvPicPr>
            <a:picLocks noChangeAspect="1" noChangeArrowheads="1"/>
          </p:cNvPicPr>
          <p:nvPr/>
        </p:nvPicPr>
        <p:blipFill>
          <a:blip r:embed="rId2"/>
          <a:srcRect/>
          <a:stretch>
            <a:fillRect/>
          </a:stretch>
        </p:blipFill>
        <p:spPr bwMode="auto">
          <a:xfrm>
            <a:off x="755650" y="981075"/>
            <a:ext cx="7488238" cy="4949825"/>
          </a:xfrm>
          <a:prstGeom prst="rect">
            <a:avLst/>
          </a:prstGeom>
          <a:noFill/>
          <a:ln w="9525">
            <a:noFill/>
            <a:miter lim="800000"/>
            <a:headEnd/>
            <a:tailEnd/>
          </a:ln>
        </p:spPr>
      </p:pic>
    </p:spTree>
    <p:extLst>
      <p:ext uri="{BB962C8B-B14F-4D97-AF65-F5344CB8AC3E}">
        <p14:creationId xmlns:p14="http://schemas.microsoft.com/office/powerpoint/2010/main" val="38303315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כותרת 1"/>
          <p:cNvSpPr>
            <a:spLocks noGrp="1"/>
          </p:cNvSpPr>
          <p:nvPr>
            <p:ph type="title"/>
          </p:nvPr>
        </p:nvSpPr>
        <p:spPr/>
        <p:txBody>
          <a:bodyPr>
            <a:normAutofit/>
          </a:bodyPr>
          <a:lstStyle/>
          <a:p>
            <a:pPr algn="ctr" eaLnBrk="1" hangingPunct="1"/>
            <a:r>
              <a:rPr lang="he-IL" sz="2400" b="1" u="sng" dirty="0">
                <a:solidFill>
                  <a:srgbClr val="FF0000"/>
                </a:solidFill>
              </a:rPr>
              <a:t>הפצת תורתו של ישו</a:t>
            </a:r>
          </a:p>
        </p:txBody>
      </p:sp>
      <p:sp>
        <p:nvSpPr>
          <p:cNvPr id="32770" name="מציין מיקום תוכן 2"/>
          <p:cNvSpPr>
            <a:spLocks noGrp="1"/>
          </p:cNvSpPr>
          <p:nvPr>
            <p:ph idx="1"/>
          </p:nvPr>
        </p:nvSpPr>
        <p:spPr/>
        <p:txBody>
          <a:bodyPr>
            <a:normAutofit/>
          </a:bodyPr>
          <a:lstStyle/>
          <a:p>
            <a:pPr eaLnBrk="1" hangingPunct="1">
              <a:lnSpc>
                <a:spcPct val="150000"/>
              </a:lnSpc>
            </a:pPr>
            <a:r>
              <a:rPr lang="he-IL" sz="2000" dirty="0">
                <a:latin typeface="David" panose="020E0502060401010101" pitchFamily="34" charset="-79"/>
                <a:cs typeface="David" panose="020E0502060401010101" pitchFamily="34" charset="-79"/>
              </a:rPr>
              <a:t>לאנשים שהפיצו את תורתו (ואת הנצרות) קראו </a:t>
            </a:r>
            <a:r>
              <a:rPr lang="he-IL" sz="2000" b="1" dirty="0">
                <a:latin typeface="David" panose="020E0502060401010101" pitchFamily="34" charset="-79"/>
                <a:cs typeface="David" panose="020E0502060401010101" pitchFamily="34" charset="-79"/>
              </a:rPr>
              <a:t>מיסיונרים</a:t>
            </a:r>
            <a:r>
              <a:rPr lang="he-IL" sz="2000" dirty="0">
                <a:latin typeface="David" panose="020E0502060401010101" pitchFamily="34" charset="-79"/>
                <a:cs typeface="David" panose="020E0502060401010101" pitchFamily="34" charset="-79"/>
              </a:rPr>
              <a:t>.</a:t>
            </a:r>
          </a:p>
          <a:p>
            <a:pPr eaLnBrk="1" hangingPunct="1">
              <a:lnSpc>
                <a:spcPct val="150000"/>
              </a:lnSpc>
            </a:pPr>
            <a:r>
              <a:rPr lang="he-IL" sz="2000" dirty="0">
                <a:latin typeface="David" panose="020E0502060401010101" pitchFamily="34" charset="-79"/>
                <a:cs typeface="David" panose="020E0502060401010101" pitchFamily="34" charset="-79"/>
              </a:rPr>
              <a:t>לאנשי הדת שקיימו אותה קראו </a:t>
            </a:r>
            <a:r>
              <a:rPr lang="he-IL" sz="2000" b="1" dirty="0">
                <a:latin typeface="David" panose="020E0502060401010101" pitchFamily="34" charset="-79"/>
                <a:cs typeface="David" panose="020E0502060401010101" pitchFamily="34" charset="-79"/>
              </a:rPr>
              <a:t>נזירים.</a:t>
            </a:r>
          </a:p>
          <a:p>
            <a:pPr eaLnBrk="1" hangingPunct="1">
              <a:lnSpc>
                <a:spcPct val="150000"/>
              </a:lnSpc>
            </a:pPr>
            <a:r>
              <a:rPr lang="he-IL" sz="2000" dirty="0">
                <a:latin typeface="David" panose="020E0502060401010101" pitchFamily="34" charset="-79"/>
                <a:cs typeface="David" panose="020E0502060401010101" pitchFamily="34" charset="-79"/>
              </a:rPr>
              <a:t>הם פעלו וגרו </a:t>
            </a:r>
            <a:r>
              <a:rPr lang="he-IL" sz="2000" b="1" dirty="0">
                <a:latin typeface="David" panose="020E0502060401010101" pitchFamily="34" charset="-79"/>
                <a:cs typeface="David" panose="020E0502060401010101" pitchFamily="34" charset="-79"/>
              </a:rPr>
              <a:t>במנזר.</a:t>
            </a:r>
            <a:endParaRPr lang="he-IL" sz="2000" dirty="0">
              <a:latin typeface="David" panose="020E0502060401010101" pitchFamily="34" charset="-79"/>
              <a:cs typeface="David" panose="020E0502060401010101" pitchFamily="34" charset="-79"/>
            </a:endParaRPr>
          </a:p>
          <a:p>
            <a:pPr eaLnBrk="1" hangingPunct="1">
              <a:lnSpc>
                <a:spcPct val="150000"/>
              </a:lnSpc>
            </a:pPr>
            <a:r>
              <a:rPr lang="he-IL" sz="2000" dirty="0">
                <a:latin typeface="David" panose="020E0502060401010101" pitchFamily="34" charset="-79"/>
                <a:cs typeface="David" panose="020E0502060401010101" pitchFamily="34" charset="-79"/>
              </a:rPr>
              <a:t>הם הסתפקו במועט, לא הקימו משפחה, הקדישו את חייהם לעבודת האל, צייתו לאב המנזר ופעלו על פי חוקי המנזר.</a:t>
            </a:r>
          </a:p>
          <a:p>
            <a:pPr eaLnBrk="1" hangingPunct="1">
              <a:lnSpc>
                <a:spcPct val="150000"/>
              </a:lnSpc>
            </a:pPr>
            <a:r>
              <a:rPr lang="he-IL" sz="2000" dirty="0">
                <a:latin typeface="David" panose="020E0502060401010101" pitchFamily="34" charset="-79"/>
                <a:cs typeface="David" panose="020E0502060401010101" pitchFamily="34" charset="-79"/>
              </a:rPr>
              <a:t>בנוסף עסקו גם בעבודות חקלאיות ובבנייה.</a:t>
            </a:r>
          </a:p>
          <a:p>
            <a:pPr eaLnBrk="1" hangingPunct="1">
              <a:lnSpc>
                <a:spcPct val="150000"/>
              </a:lnSpc>
            </a:pPr>
            <a:r>
              <a:rPr lang="he-IL" sz="2000" dirty="0">
                <a:latin typeface="David" panose="020E0502060401010101" pitchFamily="34" charset="-79"/>
                <a:cs typeface="David" panose="020E0502060401010101" pitchFamily="34" charset="-79"/>
              </a:rPr>
              <a:t>הם העתיקו ספרי קודש במכחול, בנוסף העתיקו ספרי פילוסופיה, רפואה והיסטוריה.</a:t>
            </a:r>
          </a:p>
        </p:txBody>
      </p:sp>
    </p:spTree>
    <p:extLst>
      <p:ext uri="{BB962C8B-B14F-4D97-AF65-F5344CB8AC3E}">
        <p14:creationId xmlns:p14="http://schemas.microsoft.com/office/powerpoint/2010/main" val="104536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p:cNvSpPr>
          <p:nvPr>
            <p:ph type="title"/>
          </p:nvPr>
        </p:nvSpPr>
        <p:spPr>
          <a:xfrm>
            <a:off x="1547666" y="116632"/>
            <a:ext cx="6408290" cy="1326774"/>
          </a:xfrm>
        </p:spPr>
        <p:txBody>
          <a:bodyPr>
            <a:normAutofit/>
          </a:bodyPr>
          <a:lstStyle/>
          <a:p>
            <a:pPr algn="ctr"/>
            <a:r>
              <a:rPr lang="he-IL" sz="2400" b="1" u="sng" dirty="0">
                <a:solidFill>
                  <a:srgbClr val="FF0000"/>
                </a:solidFill>
                <a:latin typeface="David" panose="020E0502060401010101" pitchFamily="34" charset="-79"/>
                <a:cs typeface="David" panose="020E0502060401010101" pitchFamily="34" charset="-79"/>
              </a:rPr>
              <a:t>מנזר השתקנים בלטרון</a:t>
            </a:r>
            <a:endParaRPr lang="en-US" sz="2400" b="1" u="sng" dirty="0">
              <a:solidFill>
                <a:srgbClr val="FF0000"/>
              </a:solidFill>
              <a:latin typeface="David" panose="020E0502060401010101" pitchFamily="34" charset="-79"/>
              <a:cs typeface="David" panose="020E0502060401010101" pitchFamily="34" charset="-79"/>
            </a:endParaRPr>
          </a:p>
        </p:txBody>
      </p:sp>
      <p:pic>
        <p:nvPicPr>
          <p:cNvPr id="46085" name="Picture 5" descr="&quot;מנזר השתקנים&quot; בלטרון (צילום: יעקב סער, לע&amp;quot;מ)"/>
          <p:cNvPicPr>
            <a:picLocks noChangeAspect="1" noChangeArrowheads="1"/>
          </p:cNvPicPr>
          <p:nvPr/>
        </p:nvPicPr>
        <p:blipFill>
          <a:blip r:embed="rId2"/>
          <a:srcRect/>
          <a:stretch>
            <a:fillRect/>
          </a:stretch>
        </p:blipFill>
        <p:spPr bwMode="auto">
          <a:xfrm>
            <a:off x="1691680" y="1443406"/>
            <a:ext cx="6264275" cy="4130675"/>
          </a:xfrm>
          <a:prstGeom prst="rect">
            <a:avLst/>
          </a:prstGeom>
          <a:noFill/>
        </p:spPr>
      </p:pic>
    </p:spTree>
    <p:extLst>
      <p:ext uri="{BB962C8B-B14F-4D97-AF65-F5344CB8AC3E}">
        <p14:creationId xmlns:p14="http://schemas.microsoft.com/office/powerpoint/2010/main" val="22806956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כותרת 1"/>
          <p:cNvSpPr>
            <a:spLocks noGrp="1"/>
          </p:cNvSpPr>
          <p:nvPr>
            <p:ph type="title"/>
          </p:nvPr>
        </p:nvSpPr>
        <p:spPr>
          <a:xfrm>
            <a:off x="628650" y="1"/>
            <a:ext cx="7831782" cy="908720"/>
          </a:xfrm>
        </p:spPr>
        <p:txBody>
          <a:bodyPr>
            <a:normAutofit/>
          </a:bodyPr>
          <a:lstStyle/>
          <a:p>
            <a:pPr algn="ctr" eaLnBrk="1" hangingPunct="1"/>
            <a:r>
              <a:rPr lang="he-IL" sz="2400" b="1" u="sng" dirty="0">
                <a:solidFill>
                  <a:srgbClr val="FF0000"/>
                </a:solidFill>
              </a:rPr>
              <a:t>הפצת תורתו של ישו</a:t>
            </a:r>
          </a:p>
        </p:txBody>
      </p:sp>
      <p:sp>
        <p:nvSpPr>
          <p:cNvPr id="33794" name="מציין מיקום תוכן 2"/>
          <p:cNvSpPr>
            <a:spLocks noGrp="1"/>
          </p:cNvSpPr>
          <p:nvPr>
            <p:ph idx="1"/>
          </p:nvPr>
        </p:nvSpPr>
        <p:spPr>
          <a:xfrm>
            <a:off x="323528" y="836712"/>
            <a:ext cx="8424935" cy="5904656"/>
          </a:xfrm>
        </p:spPr>
        <p:txBody>
          <a:bodyPr>
            <a:noAutofit/>
          </a:bodyPr>
          <a:lstStyle/>
          <a:p>
            <a:pPr algn="just" eaLnBrk="1" hangingPunct="1">
              <a:lnSpc>
                <a:spcPct val="150000"/>
              </a:lnSpc>
            </a:pPr>
            <a:r>
              <a:rPr lang="he-IL" sz="2000" dirty="0">
                <a:latin typeface="David" panose="020E0502060401010101" pitchFamily="34" charset="-79"/>
                <a:cs typeface="David" panose="020E0502060401010101" pitchFamily="34" charset="-79"/>
              </a:rPr>
              <a:t>הדת הנוצרית הפכה תוך 300 שנים מדת קטנה הידועה למעטים &gt; לדת בה האמינו אזרחי אימפריה שלמה (האימפריה הרומית).</a:t>
            </a:r>
          </a:p>
          <a:p>
            <a:pPr algn="just" eaLnBrk="1" hangingPunct="1">
              <a:lnSpc>
                <a:spcPct val="150000"/>
              </a:lnSpc>
            </a:pPr>
            <a:r>
              <a:rPr lang="he-IL" sz="2000" dirty="0">
                <a:latin typeface="David" panose="020E0502060401010101" pitchFamily="34" charset="-79"/>
                <a:cs typeface="David" panose="020E0502060401010101" pitchFamily="34" charset="-79"/>
              </a:rPr>
              <a:t>בשנת 313 </a:t>
            </a:r>
            <a:r>
              <a:rPr lang="he-IL" sz="2000" dirty="0" err="1">
                <a:latin typeface="David" panose="020E0502060401010101" pitchFamily="34" charset="-79"/>
                <a:cs typeface="David" panose="020E0502060401010101" pitchFamily="34" charset="-79"/>
              </a:rPr>
              <a:t>פירסם</a:t>
            </a:r>
            <a:r>
              <a:rPr lang="he-IL" sz="2000" dirty="0">
                <a:latin typeface="David" panose="020E0502060401010101" pitchFamily="34" charset="-79"/>
                <a:cs typeface="David" panose="020E0502060401010101" pitchFamily="34" charset="-79"/>
              </a:rPr>
              <a:t> הקיסר הרומי </a:t>
            </a:r>
            <a:r>
              <a:rPr lang="he-IL" sz="2000" b="1" dirty="0" err="1">
                <a:latin typeface="David" panose="020E0502060401010101" pitchFamily="34" charset="-79"/>
                <a:cs typeface="David" panose="020E0502060401010101" pitchFamily="34" charset="-79"/>
              </a:rPr>
              <a:t>קונסטנטיניוס</a:t>
            </a:r>
            <a:r>
              <a:rPr lang="he-IL" sz="2000" dirty="0">
                <a:latin typeface="David" panose="020E0502060401010101" pitchFamily="34" charset="-79"/>
                <a:cs typeface="David" panose="020E0502060401010101" pitchFamily="34" charset="-79"/>
              </a:rPr>
              <a:t> צו שהתיר את האמונה הנוצרית ואת הפולחן הנוצרי באימפריה הרומית, והנצרות הפכה לדת מועדפת באימפריה.</a:t>
            </a:r>
          </a:p>
          <a:p>
            <a:pPr algn="just" eaLnBrk="1" hangingPunct="1">
              <a:lnSpc>
                <a:spcPct val="150000"/>
              </a:lnSpc>
            </a:pPr>
            <a:r>
              <a:rPr lang="he-IL" sz="2000" dirty="0">
                <a:latin typeface="David" panose="020E0502060401010101" pitchFamily="34" charset="-79"/>
                <a:cs typeface="David" panose="020E0502060401010101" pitchFamily="34" charset="-79"/>
              </a:rPr>
              <a:t>בשנת 325 התכנסה בעיר </a:t>
            </a:r>
            <a:r>
              <a:rPr lang="he-IL" sz="2000" dirty="0" err="1">
                <a:latin typeface="David" panose="020E0502060401010101" pitchFamily="34" charset="-79"/>
                <a:cs typeface="David" panose="020E0502060401010101" pitchFamily="34" charset="-79"/>
              </a:rPr>
              <a:t>ניקאה</a:t>
            </a:r>
            <a:r>
              <a:rPr lang="he-IL" sz="2000" dirty="0">
                <a:latin typeface="David" panose="020E0502060401010101" pitchFamily="34" charset="-79"/>
                <a:cs typeface="David" panose="020E0502060401010101" pitchFamily="34" charset="-79"/>
              </a:rPr>
              <a:t> ועידה, ובה נקבעו עיקרי האמונה הנוצרית, החגים </a:t>
            </a:r>
            <a:r>
              <a:rPr lang="he-IL" sz="2000" dirty="0" err="1">
                <a:latin typeface="David" panose="020E0502060401010101" pitchFamily="34" charset="-79"/>
                <a:cs typeface="David" panose="020E0502060401010101" pitchFamily="34" charset="-79"/>
              </a:rPr>
              <a:t>ואירגון</a:t>
            </a:r>
            <a:r>
              <a:rPr lang="he-IL" sz="2000" dirty="0">
                <a:latin typeface="David" panose="020E0502060401010101" pitchFamily="34" charset="-79"/>
                <a:cs typeface="David" panose="020E0502060401010101" pitchFamily="34" charset="-79"/>
              </a:rPr>
              <a:t> </a:t>
            </a:r>
            <a:r>
              <a:rPr lang="he-IL" sz="2000" dirty="0" err="1">
                <a:latin typeface="David" panose="020E0502060401010101" pitchFamily="34" charset="-79"/>
                <a:cs typeface="David" panose="020E0502060401010101" pitchFamily="34" charset="-79"/>
              </a:rPr>
              <a:t>הכנסיה</a:t>
            </a:r>
            <a:r>
              <a:rPr lang="he-IL" sz="2000" dirty="0">
                <a:latin typeface="David" panose="020E0502060401010101" pitchFamily="34" charset="-79"/>
                <a:cs typeface="David" panose="020E0502060401010101" pitchFamily="34" charset="-79"/>
              </a:rPr>
              <a:t>.</a:t>
            </a:r>
          </a:p>
          <a:p>
            <a:pPr algn="just" eaLnBrk="1" hangingPunct="1">
              <a:lnSpc>
                <a:spcPct val="150000"/>
              </a:lnSpc>
            </a:pPr>
            <a:r>
              <a:rPr lang="he-IL" sz="2000" dirty="0">
                <a:latin typeface="David" panose="020E0502060401010101" pitchFamily="34" charset="-79"/>
                <a:cs typeface="David" panose="020E0502060401010101" pitchFamily="34" charset="-79"/>
              </a:rPr>
              <a:t>הקיסר </a:t>
            </a:r>
            <a:r>
              <a:rPr lang="he-IL" sz="2000" dirty="0" err="1">
                <a:latin typeface="David" panose="020E0502060401010101" pitchFamily="34" charset="-79"/>
                <a:cs typeface="David" panose="020E0502060401010101" pitchFamily="34" charset="-79"/>
              </a:rPr>
              <a:t>תיאודוסיוס</a:t>
            </a:r>
            <a:r>
              <a:rPr lang="he-IL" sz="2000" dirty="0">
                <a:latin typeface="David" panose="020E0502060401010101" pitchFamily="34" charset="-79"/>
                <a:cs typeface="David" panose="020E0502060401010101" pitchFamily="34" charset="-79"/>
              </a:rPr>
              <a:t> הפך את הנצרות לדת האימפריה.</a:t>
            </a:r>
          </a:p>
          <a:p>
            <a:pPr algn="just" eaLnBrk="1" hangingPunct="1">
              <a:lnSpc>
                <a:spcPct val="150000"/>
              </a:lnSpc>
            </a:pPr>
            <a:r>
              <a:rPr lang="he-IL" sz="2000" dirty="0">
                <a:latin typeface="David" panose="020E0502060401010101" pitchFamily="34" charset="-79"/>
                <a:cs typeface="David" panose="020E0502060401010101" pitchFamily="34" charset="-79"/>
              </a:rPr>
              <a:t>הנצרות שנרדפה בימיה הראשונים, הפכה לדת רודפת.</a:t>
            </a:r>
          </a:p>
          <a:p>
            <a:pPr algn="just" eaLnBrk="1" hangingPunct="1">
              <a:lnSpc>
                <a:spcPct val="150000"/>
              </a:lnSpc>
            </a:pPr>
            <a:r>
              <a:rPr lang="he-IL" sz="2000" dirty="0">
                <a:latin typeface="David" panose="020E0502060401010101" pitchFamily="34" charset="-79"/>
                <a:cs typeface="David" panose="020E0502060401010101" pitchFamily="34" charset="-79"/>
              </a:rPr>
              <a:t>שבטים המגיעים לאירופה מתיישבים בה ורוכשים דת זו.</a:t>
            </a:r>
          </a:p>
          <a:p>
            <a:pPr algn="just" eaLnBrk="1" hangingPunct="1">
              <a:lnSpc>
                <a:spcPct val="150000"/>
              </a:lnSpc>
            </a:pPr>
            <a:r>
              <a:rPr lang="he-IL" sz="2000" dirty="0">
                <a:latin typeface="David" panose="020E0502060401010101" pitchFamily="34" charset="-79"/>
                <a:cs typeface="David" panose="020E0502060401010101" pitchFamily="34" charset="-79"/>
              </a:rPr>
              <a:t>עד תום האלף הראשון התנצרו רבים מתושבי אירופה, וברחבי היבשת היה אפשר להבחין בכנסיות ובמנזרים רבים בנויים עץ או אבן.</a:t>
            </a:r>
          </a:p>
        </p:txBody>
      </p:sp>
    </p:spTree>
    <p:extLst>
      <p:ext uri="{BB962C8B-B14F-4D97-AF65-F5344CB8AC3E}">
        <p14:creationId xmlns:p14="http://schemas.microsoft.com/office/powerpoint/2010/main" val="5891258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כותרת 1"/>
          <p:cNvSpPr>
            <a:spLocks noGrp="1"/>
          </p:cNvSpPr>
          <p:nvPr>
            <p:ph type="title"/>
          </p:nvPr>
        </p:nvSpPr>
        <p:spPr/>
        <p:txBody>
          <a:bodyPr>
            <a:normAutofit/>
          </a:bodyPr>
          <a:lstStyle/>
          <a:p>
            <a:pPr algn="ctr" eaLnBrk="1" hangingPunct="1"/>
            <a:r>
              <a:rPr lang="he-IL" sz="2400" b="1" u="sng" dirty="0">
                <a:solidFill>
                  <a:srgbClr val="FF0000"/>
                </a:solidFill>
                <a:latin typeface="David" panose="020E0502060401010101" pitchFamily="34" charset="-79"/>
                <a:cs typeface="David" panose="020E0502060401010101" pitchFamily="34" charset="-79"/>
              </a:rPr>
              <a:t>הפצת תורתו של ישו</a:t>
            </a:r>
          </a:p>
        </p:txBody>
      </p:sp>
      <p:sp>
        <p:nvSpPr>
          <p:cNvPr id="34818" name="מציין מיקום תוכן 2"/>
          <p:cNvSpPr>
            <a:spLocks noGrp="1"/>
          </p:cNvSpPr>
          <p:nvPr>
            <p:ph idx="1"/>
          </p:nvPr>
        </p:nvSpPr>
        <p:spPr>
          <a:xfrm>
            <a:off x="628650" y="1340768"/>
            <a:ext cx="7886700" cy="4836195"/>
          </a:xfrm>
        </p:spPr>
        <p:txBody>
          <a:bodyPr>
            <a:normAutofit/>
          </a:bodyPr>
          <a:lstStyle/>
          <a:p>
            <a:pPr eaLnBrk="1" hangingPunct="1">
              <a:lnSpc>
                <a:spcPct val="150000"/>
              </a:lnSpc>
            </a:pPr>
            <a:r>
              <a:rPr lang="he-IL" sz="2000" dirty="0">
                <a:latin typeface="David" panose="020E0502060401010101" pitchFamily="34" charset="-79"/>
                <a:cs typeface="David" panose="020E0502060401010101" pitchFamily="34" charset="-79"/>
              </a:rPr>
              <a:t>במהלך התק' הקולוניאלית, מימי הביניים ועד המאה ה-20, התפשטה הנצרות אל הקולניות שהקימו הכובשים מאירופה ברחבי העולם.</a:t>
            </a:r>
          </a:p>
          <a:p>
            <a:pPr eaLnBrk="1" hangingPunct="1">
              <a:lnSpc>
                <a:spcPct val="150000"/>
              </a:lnSpc>
            </a:pPr>
            <a:r>
              <a:rPr lang="he-IL" sz="2000" dirty="0">
                <a:latin typeface="David" panose="020E0502060401010101" pitchFamily="34" charset="-79"/>
                <a:cs typeface="David" panose="020E0502060401010101" pitchFamily="34" charset="-79"/>
              </a:rPr>
              <a:t>מספר הנוצרים נאמד כיום </a:t>
            </a:r>
            <a:r>
              <a:rPr lang="he-IL" sz="2000" dirty="0" err="1">
                <a:latin typeface="David" panose="020E0502060401010101" pitchFamily="34" charset="-79"/>
                <a:cs typeface="David" panose="020E0502060401010101" pitchFamily="34" charset="-79"/>
              </a:rPr>
              <a:t>בכ</a:t>
            </a:r>
            <a:r>
              <a:rPr lang="he-IL" sz="2000" dirty="0">
                <a:latin typeface="David" panose="020E0502060401010101" pitchFamily="34" charset="-79"/>
                <a:cs typeface="David" panose="020E0502060401010101" pitchFamily="34" charset="-79"/>
              </a:rPr>
              <a:t>- 2.2 מיליארד מאמינים.</a:t>
            </a:r>
          </a:p>
          <a:p>
            <a:pPr eaLnBrk="1" hangingPunct="1">
              <a:lnSpc>
                <a:spcPct val="150000"/>
              </a:lnSpc>
            </a:pPr>
            <a:r>
              <a:rPr lang="he-IL" sz="2000" dirty="0">
                <a:latin typeface="David" panose="020E0502060401010101" pitchFamily="34" charset="-79"/>
                <a:cs typeface="David" panose="020E0502060401010101" pitchFamily="34" charset="-79"/>
              </a:rPr>
              <a:t>לנצרות היה חלק חשוב ועיקרי בעיצוב תרבות המערב.</a:t>
            </a:r>
          </a:p>
          <a:p>
            <a:pPr lvl="0">
              <a:lnSpc>
                <a:spcPct val="150000"/>
              </a:lnSpc>
            </a:pPr>
            <a:r>
              <a:rPr lang="he-IL" sz="2000" dirty="0">
                <a:solidFill>
                  <a:prstClr val="black"/>
                </a:solidFill>
                <a:latin typeface="David" panose="020E0502060401010101" pitchFamily="34" charset="-79"/>
                <a:cs typeface="David" panose="020E0502060401010101" pitchFamily="34" charset="-79"/>
              </a:rPr>
              <a:t>הדת הנוצרית היא אחת משלוש הדתות המונותיאיסטיות (המאמינות באל אחד) והנפוצה ביותר. </a:t>
            </a:r>
          </a:p>
          <a:p>
            <a:pPr lvl="0">
              <a:lnSpc>
                <a:spcPct val="150000"/>
              </a:lnSpc>
            </a:pPr>
            <a:r>
              <a:rPr lang="he-IL" sz="2000" dirty="0">
                <a:solidFill>
                  <a:prstClr val="black"/>
                </a:solidFill>
                <a:latin typeface="David" panose="020E0502060401010101" pitchFamily="34" charset="-79"/>
                <a:cs typeface="David" panose="020E0502060401010101" pitchFamily="34" charset="-79"/>
              </a:rPr>
              <a:t>חובתו המרכזית של הנוצרי היא בתחום האמונה שבלב.                      </a:t>
            </a:r>
            <a:endParaRPr lang="en-US" sz="2000" dirty="0">
              <a:solidFill>
                <a:prstClr val="black"/>
              </a:solidFill>
              <a:latin typeface="David" panose="020E0502060401010101" pitchFamily="34" charset="-79"/>
              <a:cs typeface="David" panose="020E0502060401010101" pitchFamily="34" charset="-79"/>
            </a:endParaRPr>
          </a:p>
          <a:p>
            <a:pPr eaLnBrk="1" hangingPunct="1"/>
            <a:endParaRPr lang="he-IL" sz="2800" dirty="0"/>
          </a:p>
        </p:txBody>
      </p:sp>
    </p:spTree>
    <p:extLst>
      <p:ext uri="{BB962C8B-B14F-4D97-AF65-F5344CB8AC3E}">
        <p14:creationId xmlns:p14="http://schemas.microsoft.com/office/powerpoint/2010/main" val="31248864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p:cNvSpPr>
          <p:nvPr>
            <p:ph type="title"/>
          </p:nvPr>
        </p:nvSpPr>
        <p:spPr/>
        <p:txBody>
          <a:bodyPr>
            <a:normAutofit/>
          </a:bodyPr>
          <a:lstStyle/>
          <a:p>
            <a:pPr algn="ctr" eaLnBrk="1" hangingPunct="1"/>
            <a:r>
              <a:rPr lang="he-IL" sz="2400" b="1" u="sng" dirty="0">
                <a:solidFill>
                  <a:srgbClr val="FF0000"/>
                </a:solidFill>
                <a:latin typeface="David" panose="020E0502060401010101" pitchFamily="34" charset="-79"/>
                <a:cs typeface="David" panose="020E0502060401010101" pitchFamily="34" charset="-79"/>
              </a:rPr>
              <a:t>טקסים, אמונות וחגים בדת הנוצרית</a:t>
            </a:r>
            <a:endParaRPr lang="en-US" sz="2400" b="1" u="sng" dirty="0">
              <a:solidFill>
                <a:srgbClr val="FF0000"/>
              </a:solidFill>
              <a:latin typeface="David" panose="020E0502060401010101" pitchFamily="34" charset="-79"/>
              <a:cs typeface="David" panose="020E0502060401010101" pitchFamily="34" charset="-79"/>
            </a:endParaRPr>
          </a:p>
        </p:txBody>
      </p:sp>
      <p:sp>
        <p:nvSpPr>
          <p:cNvPr id="35842" name="Rectangle 3"/>
          <p:cNvSpPr>
            <a:spLocks noGrp="1"/>
          </p:cNvSpPr>
          <p:nvPr>
            <p:ph idx="1"/>
          </p:nvPr>
        </p:nvSpPr>
        <p:spPr>
          <a:xfrm>
            <a:off x="628650" y="1484784"/>
            <a:ext cx="7886700" cy="4692179"/>
          </a:xfrm>
        </p:spPr>
        <p:txBody>
          <a:bodyPr>
            <a:normAutofit/>
          </a:bodyPr>
          <a:lstStyle/>
          <a:p>
            <a:pPr eaLnBrk="1" hangingPunct="1"/>
            <a:r>
              <a:rPr lang="he-IL" sz="2000" dirty="0">
                <a:latin typeface="David" panose="020E0502060401010101" pitchFamily="34" charset="-79"/>
                <a:cs typeface="David" panose="020E0502060401010101" pitchFamily="34" charset="-79"/>
              </a:rPr>
              <a:t>המאמינים בישו מאמינים, כי הוא ישוב ויתגלה בקרוב.</a:t>
            </a:r>
          </a:p>
          <a:p>
            <a:pPr eaLnBrk="1" hangingPunct="1"/>
            <a:r>
              <a:rPr lang="he-IL" sz="2000" dirty="0">
                <a:latin typeface="David" panose="020E0502060401010101" pitchFamily="34" charset="-79"/>
                <a:cs typeface="David" panose="020E0502060401010101" pitchFamily="34" charset="-79"/>
              </a:rPr>
              <a:t>הם מכונים "</a:t>
            </a:r>
            <a:r>
              <a:rPr lang="he-IL" sz="2000" b="1" dirty="0">
                <a:latin typeface="David" panose="020E0502060401010101" pitchFamily="34" charset="-79"/>
                <a:cs typeface="David" panose="020E0502060401010101" pitchFamily="34" charset="-79"/>
              </a:rPr>
              <a:t>נוצרים" </a:t>
            </a:r>
            <a:r>
              <a:rPr lang="he-IL" sz="2000" dirty="0">
                <a:latin typeface="David" panose="020E0502060401010101" pitchFamily="34" charset="-79"/>
                <a:cs typeface="David" panose="020E0502060401010101" pitchFamily="34" charset="-79"/>
              </a:rPr>
              <a:t>על שם ישו ה"</a:t>
            </a:r>
            <a:r>
              <a:rPr lang="he-IL" sz="2000" b="1" dirty="0">
                <a:latin typeface="David" panose="020E0502060401010101" pitchFamily="34" charset="-79"/>
                <a:cs typeface="David" panose="020E0502060401010101" pitchFamily="34" charset="-79"/>
              </a:rPr>
              <a:t>נוצרי"</a:t>
            </a:r>
            <a:r>
              <a:rPr lang="he-IL" sz="2000" dirty="0">
                <a:latin typeface="David" panose="020E0502060401010101" pitchFamily="34" charset="-79"/>
                <a:cs typeface="David" panose="020E0502060401010101" pitchFamily="34" charset="-79"/>
              </a:rPr>
              <a:t>.</a:t>
            </a:r>
            <a:endParaRPr lang="he-IL" sz="2000" b="1" dirty="0">
              <a:latin typeface="David" panose="020E0502060401010101" pitchFamily="34" charset="-79"/>
              <a:cs typeface="David" panose="020E0502060401010101" pitchFamily="34" charset="-79"/>
            </a:endParaRPr>
          </a:p>
          <a:p>
            <a:pPr eaLnBrk="1" hangingPunct="1"/>
            <a:r>
              <a:rPr lang="he-IL" sz="2000" dirty="0">
                <a:latin typeface="David" panose="020E0502060401010101" pitchFamily="34" charset="-79"/>
                <a:cs typeface="David" panose="020E0502060401010101" pitchFamily="34" charset="-79"/>
              </a:rPr>
              <a:t>הם לא מקיימים את חוקי תורת ישראל ויצרו לעצמם חגים ומנהגים חדשים.</a:t>
            </a:r>
          </a:p>
          <a:p>
            <a:pPr eaLnBrk="1" hangingPunct="1">
              <a:lnSpc>
                <a:spcPct val="150000"/>
              </a:lnSpc>
            </a:pPr>
            <a:r>
              <a:rPr lang="he-IL" sz="2000" dirty="0">
                <a:latin typeface="David" panose="020E0502060401010101" pitchFamily="34" charset="-79"/>
                <a:cs typeface="David" panose="020E0502060401010101" pitchFamily="34" charset="-79"/>
              </a:rPr>
              <a:t>לטקסים שקיימו קראו </a:t>
            </a:r>
            <a:r>
              <a:rPr lang="he-IL" sz="2000" b="1" dirty="0">
                <a:latin typeface="David" panose="020E0502060401010101" pitchFamily="34" charset="-79"/>
                <a:cs typeface="David" panose="020E0502060401010101" pitchFamily="34" charset="-79"/>
              </a:rPr>
              <a:t>סקרמנטים</a:t>
            </a:r>
            <a:r>
              <a:rPr lang="he-IL" sz="2000" dirty="0">
                <a:latin typeface="David" panose="020E0502060401010101" pitchFamily="34" charset="-79"/>
                <a:cs typeface="David" panose="020E0502060401010101" pitchFamily="34" charset="-79"/>
              </a:rPr>
              <a:t>= מקודשים</a:t>
            </a:r>
            <a:endParaRPr lang="en-US" sz="2000"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762671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539552" y="188640"/>
            <a:ext cx="8147248" cy="5703912"/>
          </a:xfrm>
        </p:spPr>
        <p:txBody>
          <a:bodyPr/>
          <a:lstStyle/>
          <a:p>
            <a:pPr marL="0" indent="0" algn="ctr">
              <a:buNone/>
            </a:pPr>
            <a:endParaRPr lang="he-IL" dirty="0"/>
          </a:p>
          <a:p>
            <a:pPr marL="0" indent="0" algn="ctr">
              <a:buNone/>
            </a:pPr>
            <a:r>
              <a:rPr lang="he-IL" sz="2400" b="1" u="sng" dirty="0">
                <a:solidFill>
                  <a:srgbClr val="FF0000"/>
                </a:solidFill>
                <a:latin typeface="David" panose="020E0502060401010101" pitchFamily="34" charset="-79"/>
                <a:cs typeface="David" panose="020E0502060401010101" pitchFamily="34" charset="-79"/>
              </a:rPr>
              <a:t>רקע - המצב הקשה בארץ</a:t>
            </a:r>
          </a:p>
          <a:p>
            <a:pPr marL="0" indent="0" algn="ctr">
              <a:buNone/>
            </a:pPr>
            <a:endParaRPr lang="he-IL" sz="2000" u="sng" dirty="0">
              <a:solidFill>
                <a:srgbClr val="FF0000"/>
              </a:solidFill>
              <a:latin typeface="David" panose="020E0502060401010101" pitchFamily="34" charset="-79"/>
              <a:cs typeface="David" panose="020E0502060401010101" pitchFamily="34" charset="-79"/>
            </a:endParaRPr>
          </a:p>
          <a:p>
            <a:pPr marL="0" indent="0">
              <a:buNone/>
            </a:pPr>
            <a:r>
              <a:rPr lang="he-IL" sz="2000" dirty="0">
                <a:latin typeface="David" panose="020E0502060401010101" pitchFamily="34" charset="-79"/>
                <a:cs typeface="David" panose="020E0502060401010101" pitchFamily="34" charset="-79"/>
              </a:rPr>
              <a:t>המצב בארץ היה קשה מבחינה מדינית ( - פוליטית), דתית, כלכלית וחברתית.</a:t>
            </a:r>
          </a:p>
          <a:p>
            <a:endParaRPr lang="he-IL" dirty="0">
              <a:latin typeface="David" panose="020E0502060401010101" pitchFamily="34" charset="-79"/>
              <a:cs typeface="David" panose="020E0502060401010101" pitchFamily="34" charset="-79"/>
            </a:endParaRPr>
          </a:p>
        </p:txBody>
      </p:sp>
      <p:graphicFrame>
        <p:nvGraphicFramePr>
          <p:cNvPr id="15" name="טבלה 14"/>
          <p:cNvGraphicFramePr>
            <a:graphicFrameLocks noGrp="1"/>
          </p:cNvGraphicFramePr>
          <p:nvPr>
            <p:extLst>
              <p:ext uri="{D42A27DB-BD31-4B8C-83A1-F6EECF244321}">
                <p14:modId xmlns:p14="http://schemas.microsoft.com/office/powerpoint/2010/main" val="2518309428"/>
              </p:ext>
            </p:extLst>
          </p:nvPr>
        </p:nvGraphicFramePr>
        <p:xfrm>
          <a:off x="457200" y="2348880"/>
          <a:ext cx="8229600" cy="3414132"/>
        </p:xfrm>
        <a:graphic>
          <a:graphicData uri="http://schemas.openxmlformats.org/drawingml/2006/table">
            <a:tbl>
              <a:tblPr rtl="1" firstRow="1" bandRow="1">
                <a:tableStyleId>{5C22544A-7EE6-4342-B048-85BDC9FD1C3A}</a:tableStyleId>
              </a:tblPr>
              <a:tblGrid>
                <a:gridCol w="2057400">
                  <a:extLst>
                    <a:ext uri="{9D8B030D-6E8A-4147-A177-3AD203B41FA5}">
                      <a16:colId xmlns:a16="http://schemas.microsoft.com/office/drawing/2014/main" val="20000"/>
                    </a:ext>
                  </a:extLst>
                </a:gridCol>
                <a:gridCol w="2134829">
                  <a:extLst>
                    <a:ext uri="{9D8B030D-6E8A-4147-A177-3AD203B41FA5}">
                      <a16:colId xmlns:a16="http://schemas.microsoft.com/office/drawing/2014/main" val="20001"/>
                    </a:ext>
                  </a:extLst>
                </a:gridCol>
                <a:gridCol w="1979971">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648072">
                <a:tc>
                  <a:txBody>
                    <a:bodyPr/>
                    <a:lstStyle/>
                    <a:p>
                      <a:pPr algn="ctr" rtl="1"/>
                      <a:r>
                        <a:rPr lang="he-IL" dirty="0">
                          <a:latin typeface="David" panose="020E0502060401010101" pitchFamily="34" charset="-79"/>
                          <a:cs typeface="David" panose="020E0502060401010101" pitchFamily="34" charset="-79"/>
                        </a:rPr>
                        <a:t>מדינית</a:t>
                      </a:r>
                      <a:r>
                        <a:rPr lang="he-IL" baseline="0" dirty="0">
                          <a:latin typeface="David" panose="020E0502060401010101" pitchFamily="34" charset="-79"/>
                          <a:cs typeface="David" panose="020E0502060401010101" pitchFamily="34" charset="-79"/>
                        </a:rPr>
                        <a:t> (- </a:t>
                      </a:r>
                      <a:r>
                        <a:rPr lang="he-IL" dirty="0">
                          <a:latin typeface="David" panose="020E0502060401010101" pitchFamily="34" charset="-79"/>
                          <a:cs typeface="David" panose="020E0502060401010101" pitchFamily="34" charset="-79"/>
                        </a:rPr>
                        <a:t>פוליטית)</a:t>
                      </a:r>
                    </a:p>
                  </a:txBody>
                  <a:tcPr/>
                </a:tc>
                <a:tc>
                  <a:txBody>
                    <a:bodyPr/>
                    <a:lstStyle/>
                    <a:p>
                      <a:pPr algn="ctr" rtl="1"/>
                      <a:r>
                        <a:rPr lang="he-IL" dirty="0">
                          <a:latin typeface="David" panose="020E0502060401010101" pitchFamily="34" charset="-79"/>
                          <a:cs typeface="David" panose="020E0502060401010101" pitchFamily="34" charset="-79"/>
                        </a:rPr>
                        <a:t>כלכלית</a:t>
                      </a:r>
                      <a:r>
                        <a:rPr lang="he-IL" baseline="0" dirty="0">
                          <a:latin typeface="David" panose="020E0502060401010101" pitchFamily="34" charset="-79"/>
                          <a:cs typeface="David" panose="020E0502060401010101" pitchFamily="34" charset="-79"/>
                        </a:rPr>
                        <a:t> </a:t>
                      </a:r>
                      <a:endParaRPr lang="he-IL" dirty="0">
                        <a:latin typeface="David" panose="020E0502060401010101" pitchFamily="34" charset="-79"/>
                        <a:cs typeface="David" panose="020E0502060401010101" pitchFamily="34" charset="-79"/>
                      </a:endParaRPr>
                    </a:p>
                  </a:txBody>
                  <a:tcPr/>
                </a:tc>
                <a:tc>
                  <a:txBody>
                    <a:bodyPr/>
                    <a:lstStyle/>
                    <a:p>
                      <a:pPr algn="ctr" rtl="1"/>
                      <a:r>
                        <a:rPr lang="he-IL" dirty="0">
                          <a:latin typeface="David" panose="020E0502060401010101" pitchFamily="34" charset="-79"/>
                          <a:cs typeface="David" panose="020E0502060401010101" pitchFamily="34" charset="-79"/>
                        </a:rPr>
                        <a:t>דתית </a:t>
                      </a:r>
                    </a:p>
                  </a:txBody>
                  <a:tcPr/>
                </a:tc>
                <a:tc>
                  <a:txBody>
                    <a:bodyPr/>
                    <a:lstStyle/>
                    <a:p>
                      <a:pPr algn="ctr" rtl="1"/>
                      <a:r>
                        <a:rPr lang="he-IL" dirty="0">
                          <a:latin typeface="David" panose="020E0502060401010101" pitchFamily="34" charset="-79"/>
                          <a:cs typeface="David" panose="020E0502060401010101" pitchFamily="34" charset="-79"/>
                        </a:rPr>
                        <a:t>חברתית</a:t>
                      </a:r>
                    </a:p>
                  </a:txBody>
                  <a:tcPr/>
                </a:tc>
                <a:extLst>
                  <a:ext uri="{0D108BD9-81ED-4DB2-BD59-A6C34878D82A}">
                    <a16:rowId xmlns:a16="http://schemas.microsoft.com/office/drawing/2014/main" val="10000"/>
                  </a:ext>
                </a:extLst>
              </a:tr>
              <a:tr h="2164335">
                <a:tc>
                  <a:txBody>
                    <a:bodyPr/>
                    <a:lstStyle/>
                    <a:p>
                      <a:pPr marL="285750" indent="-285750" rtl="1">
                        <a:buFont typeface="Arial" panose="020B0604020202020204" pitchFamily="34" charset="0"/>
                        <a:buChar char="•"/>
                      </a:pPr>
                      <a:r>
                        <a:rPr lang="he-IL" dirty="0">
                          <a:latin typeface="David" panose="020E0502060401010101" pitchFamily="34" charset="-79"/>
                          <a:cs typeface="David" panose="020E0502060401010101" pitchFamily="34" charset="-79"/>
                        </a:rPr>
                        <a:t>יהודה –</a:t>
                      </a:r>
                      <a:r>
                        <a:rPr lang="he-IL" baseline="0" dirty="0">
                          <a:latin typeface="David" panose="020E0502060401010101" pitchFamily="34" charset="-79"/>
                          <a:cs typeface="David" panose="020E0502060401010101" pitchFamily="34" charset="-79"/>
                        </a:rPr>
                        <a:t> </a:t>
                      </a:r>
                      <a:r>
                        <a:rPr lang="he-IL" dirty="0" err="1">
                          <a:latin typeface="David" panose="020E0502060401010101" pitchFamily="34" charset="-79"/>
                          <a:cs typeface="David" panose="020E0502060401010101" pitchFamily="34" charset="-79"/>
                        </a:rPr>
                        <a:t>פרובינקיה</a:t>
                      </a:r>
                      <a:r>
                        <a:rPr lang="he-IL" baseline="0" dirty="0">
                          <a:latin typeface="David" panose="020E0502060401010101" pitchFamily="34" charset="-79"/>
                          <a:cs typeface="David" panose="020E0502060401010101" pitchFamily="34" charset="-79"/>
                        </a:rPr>
                        <a:t> רומית.</a:t>
                      </a:r>
                    </a:p>
                    <a:p>
                      <a:pPr rtl="1"/>
                      <a:endParaRPr lang="he-IL" baseline="0" dirty="0">
                        <a:latin typeface="David" panose="020E0502060401010101" pitchFamily="34" charset="-79"/>
                        <a:cs typeface="David" panose="020E0502060401010101" pitchFamily="34" charset="-79"/>
                      </a:endParaRPr>
                    </a:p>
                    <a:p>
                      <a:pPr marL="285750" indent="-285750" rtl="1">
                        <a:buFont typeface="Arial" panose="020B0604020202020204" pitchFamily="34" charset="0"/>
                        <a:buChar char="•"/>
                      </a:pPr>
                      <a:r>
                        <a:rPr lang="he-IL" dirty="0">
                          <a:latin typeface="David" panose="020E0502060401010101" pitchFamily="34" charset="-79"/>
                          <a:cs typeface="David" panose="020E0502060401010101" pitchFamily="34" charset="-79"/>
                        </a:rPr>
                        <a:t>הנציבים האחרונים</a:t>
                      </a:r>
                      <a:r>
                        <a:rPr lang="he-IL" baseline="0" dirty="0">
                          <a:latin typeface="David" panose="020E0502060401010101" pitchFamily="34" charset="-79"/>
                          <a:cs typeface="David" panose="020E0502060401010101" pitchFamily="34" charset="-79"/>
                        </a:rPr>
                        <a:t> פגעו ברגשות היהודים.</a:t>
                      </a:r>
                    </a:p>
                    <a:p>
                      <a:pPr marL="285750" indent="-285750" rtl="1">
                        <a:buFont typeface="Arial" panose="020B0604020202020204" pitchFamily="34" charset="0"/>
                        <a:buChar char="•"/>
                      </a:pPr>
                      <a:endParaRPr lang="he-IL" dirty="0">
                        <a:latin typeface="David" panose="020E0502060401010101" pitchFamily="34" charset="-79"/>
                        <a:cs typeface="David" panose="020E0502060401010101" pitchFamily="34" charset="-79"/>
                      </a:endParaRPr>
                    </a:p>
                  </a:txBody>
                  <a:tcPr/>
                </a:tc>
                <a:tc>
                  <a:txBody>
                    <a:bodyPr/>
                    <a:lstStyle/>
                    <a:p>
                      <a:pPr marL="285750" indent="-285750" rtl="1">
                        <a:buFont typeface="Arial" panose="020B0604020202020204" pitchFamily="34" charset="0"/>
                        <a:buChar char="•"/>
                      </a:pPr>
                      <a:r>
                        <a:rPr lang="he-IL" dirty="0">
                          <a:latin typeface="David" panose="020E0502060401010101" pitchFamily="34" charset="-79"/>
                          <a:cs typeface="David" panose="020E0502060401010101" pitchFamily="34" charset="-79"/>
                        </a:rPr>
                        <a:t>הכיבוש הכביד את עול המיסים</a:t>
                      </a:r>
                      <a:r>
                        <a:rPr lang="en-US" dirty="0">
                          <a:latin typeface="David" panose="020E0502060401010101" pitchFamily="34" charset="-79"/>
                          <a:cs typeface="David" panose="020E0502060401010101" pitchFamily="34" charset="-79"/>
                        </a:rPr>
                        <a:t>.</a:t>
                      </a:r>
                    </a:p>
                    <a:p>
                      <a:pPr marL="285750" indent="-285750" rtl="1">
                        <a:buFont typeface="Arial" panose="020B0604020202020204" pitchFamily="34" charset="0"/>
                        <a:buChar char="•"/>
                      </a:pPr>
                      <a:endParaRPr lang="en-US" dirty="0">
                        <a:latin typeface="David" panose="020E0502060401010101" pitchFamily="34" charset="-79"/>
                        <a:cs typeface="David" panose="020E0502060401010101" pitchFamily="34" charset="-79"/>
                      </a:endParaRPr>
                    </a:p>
                    <a:p>
                      <a:pPr marL="285750" indent="-285750" rtl="1">
                        <a:buFont typeface="Arial" panose="020B0604020202020204" pitchFamily="34" charset="0"/>
                        <a:buChar char="•"/>
                      </a:pPr>
                      <a:r>
                        <a:rPr lang="he-IL" dirty="0">
                          <a:latin typeface="David" panose="020E0502060401010101" pitchFamily="34" charset="-79"/>
                          <a:cs typeface="David" panose="020E0502060401010101" pitchFamily="34" charset="-79"/>
                        </a:rPr>
                        <a:t>רבים איבדו את רכושם עקב</a:t>
                      </a:r>
                      <a:r>
                        <a:rPr lang="he-IL" baseline="0" dirty="0">
                          <a:latin typeface="David" panose="020E0502060401010101" pitchFamily="34" charset="-79"/>
                          <a:cs typeface="David" panose="020E0502060401010101" pitchFamily="34" charset="-79"/>
                        </a:rPr>
                        <a:t> עוני, רעב ומחלות.</a:t>
                      </a:r>
                      <a:endParaRPr lang="he-IL" dirty="0">
                        <a:latin typeface="David" panose="020E0502060401010101" pitchFamily="34" charset="-79"/>
                        <a:cs typeface="David" panose="020E0502060401010101" pitchFamily="34" charset="-79"/>
                      </a:endParaRPr>
                    </a:p>
                  </a:txBody>
                  <a:tcPr/>
                </a:tc>
                <a:tc>
                  <a:txBody>
                    <a:bodyPr/>
                    <a:lstStyle/>
                    <a:p>
                      <a:pPr marL="285750" indent="-285750" rtl="1">
                        <a:buFont typeface="Arial" panose="020B0604020202020204" pitchFamily="34" charset="0"/>
                        <a:buChar char="•"/>
                      </a:pPr>
                      <a:r>
                        <a:rPr lang="he-IL" dirty="0">
                          <a:latin typeface="David" panose="020E0502060401010101" pitchFamily="34" charset="-79"/>
                          <a:cs typeface="David" panose="020E0502060401010101" pitchFamily="34" charset="-79"/>
                        </a:rPr>
                        <a:t>הרומאים</a:t>
                      </a:r>
                      <a:r>
                        <a:rPr lang="he-IL" baseline="0" dirty="0">
                          <a:latin typeface="David" panose="020E0502060401010101" pitchFamily="34" charset="-79"/>
                          <a:cs typeface="David" panose="020E0502060401010101" pitchFamily="34" charset="-79"/>
                        </a:rPr>
                        <a:t> פגעו לעיתים ברגשות הדתיים של היהודים אם כי ככל לא נהגו בסובלנות דתית.</a:t>
                      </a:r>
                    </a:p>
                    <a:p>
                      <a:pPr marL="285750" indent="-285750" rtl="1">
                        <a:buFont typeface="Arial" panose="020B0604020202020204" pitchFamily="34" charset="0"/>
                        <a:buChar char="•"/>
                      </a:pPr>
                      <a:endParaRPr lang="he-IL" dirty="0">
                        <a:latin typeface="David" panose="020E0502060401010101" pitchFamily="34" charset="-79"/>
                        <a:cs typeface="David" panose="020E0502060401010101" pitchFamily="34" charset="-79"/>
                      </a:endParaRPr>
                    </a:p>
                  </a:txBody>
                  <a:tcPr/>
                </a:tc>
                <a:tc>
                  <a:txBody>
                    <a:bodyPr/>
                    <a:lstStyle/>
                    <a:p>
                      <a:pPr marL="285750" indent="-285750" rtl="1">
                        <a:buFont typeface="Arial" panose="020B0604020202020204" pitchFamily="34" charset="0"/>
                        <a:buChar char="•"/>
                      </a:pPr>
                      <a:r>
                        <a:rPr lang="he-IL" dirty="0">
                          <a:latin typeface="David" panose="020E0502060401010101" pitchFamily="34" charset="-79"/>
                          <a:cs typeface="David" panose="020E0502060401010101" pitchFamily="34" charset="-79"/>
                        </a:rPr>
                        <a:t>תסיסה ומתח בין קבוצות שונות בארץ:</a:t>
                      </a:r>
                      <a:r>
                        <a:rPr lang="en-US" baseline="0" dirty="0">
                          <a:latin typeface="David" panose="020E0502060401010101" pitchFamily="34" charset="-79"/>
                          <a:cs typeface="David" panose="020E0502060401010101" pitchFamily="34" charset="-79"/>
                        </a:rPr>
                        <a:t> </a:t>
                      </a:r>
                      <a:endParaRPr lang="he-IL" baseline="0" dirty="0">
                        <a:latin typeface="David" panose="020E0502060401010101" pitchFamily="34" charset="-79"/>
                        <a:cs typeface="David" panose="020E0502060401010101" pitchFamily="34" charset="-79"/>
                      </a:endParaRPr>
                    </a:p>
                    <a:p>
                      <a:pPr marL="0" indent="0" rtl="1">
                        <a:buFont typeface="Arial" panose="020B0604020202020204" pitchFamily="34" charset="0"/>
                        <a:buNone/>
                      </a:pPr>
                      <a:endParaRPr lang="he-IL" dirty="0">
                        <a:latin typeface="David" panose="020E0502060401010101" pitchFamily="34" charset="-79"/>
                        <a:cs typeface="David" panose="020E0502060401010101" pitchFamily="34" charset="-79"/>
                      </a:endParaRPr>
                    </a:p>
                    <a:p>
                      <a:pPr marL="285750" indent="-285750" rtl="1">
                        <a:buFontTx/>
                        <a:buChar char="-"/>
                      </a:pPr>
                      <a:r>
                        <a:rPr lang="he-IL" dirty="0">
                          <a:latin typeface="David" panose="020E0502060401010101" pitchFamily="34" charset="-79"/>
                          <a:cs typeface="David" panose="020E0502060401010101" pitchFamily="34" charset="-79"/>
                        </a:rPr>
                        <a:t>בין יהודים</a:t>
                      </a:r>
                      <a:r>
                        <a:rPr lang="he-IL" baseline="0" dirty="0">
                          <a:latin typeface="David" panose="020E0502060401010101" pitchFamily="34" charset="-79"/>
                          <a:cs typeface="David" panose="020E0502060401010101" pitchFamily="34" charset="-79"/>
                        </a:rPr>
                        <a:t> לרומאים על רקע </a:t>
                      </a:r>
                      <a:r>
                        <a:rPr lang="he-IL" baseline="0" dirty="0" err="1">
                          <a:latin typeface="David" panose="020E0502060401010101" pitchFamily="34" charset="-79"/>
                          <a:cs typeface="David" panose="020E0502060401010101" pitchFamily="34" charset="-79"/>
                        </a:rPr>
                        <a:t>השיעבוד</a:t>
                      </a:r>
                      <a:r>
                        <a:rPr lang="he-IL" baseline="0" dirty="0">
                          <a:latin typeface="David" panose="020E0502060401010101" pitchFamily="34" charset="-79"/>
                          <a:cs typeface="David" panose="020E0502060401010101" pitchFamily="34" charset="-79"/>
                        </a:rPr>
                        <a:t>.</a:t>
                      </a:r>
                    </a:p>
                    <a:p>
                      <a:pPr marL="285750" indent="-285750" rtl="1">
                        <a:buFontTx/>
                        <a:buChar char="-"/>
                      </a:pPr>
                      <a:endParaRPr lang="he-IL" baseline="0" dirty="0">
                        <a:latin typeface="David" panose="020E0502060401010101" pitchFamily="34" charset="-79"/>
                        <a:cs typeface="David" panose="020E0502060401010101" pitchFamily="34" charset="-79"/>
                      </a:endParaRPr>
                    </a:p>
                    <a:p>
                      <a:pPr marL="285750" indent="-285750" rtl="1">
                        <a:buFontTx/>
                        <a:buChar char="-"/>
                      </a:pPr>
                      <a:r>
                        <a:rPr lang="he-IL" baseline="0" dirty="0">
                          <a:latin typeface="David" panose="020E0502060401010101" pitchFamily="34" charset="-79"/>
                          <a:cs typeface="David" panose="020E0502060401010101" pitchFamily="34" charset="-79"/>
                        </a:rPr>
                        <a:t>בין יהודים לנוכרים, עימותים בערים מעורבות.</a:t>
                      </a:r>
                    </a:p>
                    <a:p>
                      <a:pPr marL="285750" indent="-285750" rtl="1">
                        <a:buFontTx/>
                        <a:buChar char="-"/>
                      </a:pPr>
                      <a:endParaRPr lang="he-IL" dirty="0">
                        <a:latin typeface="David" panose="020E0502060401010101" pitchFamily="34" charset="-79"/>
                        <a:cs typeface="David" panose="020E0502060401010101" pitchFamily="34" charset="-79"/>
                      </a:endParaRPr>
                    </a:p>
                    <a:p>
                      <a:pPr marL="285750" indent="-285750" rtl="1">
                        <a:buFontTx/>
                        <a:buChar char="-"/>
                      </a:pPr>
                      <a:r>
                        <a:rPr lang="he-IL" dirty="0">
                          <a:latin typeface="David" panose="020E0502060401010101" pitchFamily="34" charset="-79"/>
                          <a:cs typeface="David" panose="020E0502060401010101" pitchFamily="34" charset="-79"/>
                        </a:rPr>
                        <a:t>בין</a:t>
                      </a:r>
                      <a:r>
                        <a:rPr lang="he-IL" baseline="0" dirty="0">
                          <a:latin typeface="David" panose="020E0502060401010101" pitchFamily="34" charset="-79"/>
                          <a:cs typeface="David" panose="020E0502060401010101" pitchFamily="34" charset="-79"/>
                        </a:rPr>
                        <a:t> היהודים לבין עצמם. החברה היהודית התחלקה לכיתות.</a:t>
                      </a:r>
                      <a:endParaRPr lang="he-IL" dirty="0">
                        <a:latin typeface="David" panose="020E0502060401010101" pitchFamily="34" charset="-79"/>
                        <a:cs typeface="David" panose="020E0502060401010101" pitchFamily="34" charset="-79"/>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5471127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p:cNvSpPr>
          <p:nvPr>
            <p:ph type="title"/>
          </p:nvPr>
        </p:nvSpPr>
        <p:spPr>
          <a:xfrm>
            <a:off x="628649" y="-171400"/>
            <a:ext cx="8047807" cy="1224137"/>
          </a:xfrm>
        </p:spPr>
        <p:txBody>
          <a:bodyPr>
            <a:normAutofit/>
          </a:bodyPr>
          <a:lstStyle/>
          <a:p>
            <a:pPr algn="ctr" eaLnBrk="1" hangingPunct="1"/>
            <a:r>
              <a:rPr lang="he-IL" sz="2400" b="1" u="sng" dirty="0">
                <a:solidFill>
                  <a:srgbClr val="FF0000"/>
                </a:solidFill>
              </a:rPr>
              <a:t>הסקרמנטים (טקסים) של הנוצרים</a:t>
            </a:r>
            <a:endParaRPr lang="en-US" sz="2400" b="1" u="sng" dirty="0">
              <a:solidFill>
                <a:srgbClr val="FF0000"/>
              </a:solidFill>
              <a:cs typeface="Times New Roman" pitchFamily="18" charset="0"/>
            </a:endParaRPr>
          </a:p>
        </p:txBody>
      </p:sp>
      <p:sp>
        <p:nvSpPr>
          <p:cNvPr id="36866" name="Rectangle 3"/>
          <p:cNvSpPr>
            <a:spLocks noGrp="1"/>
          </p:cNvSpPr>
          <p:nvPr>
            <p:ph idx="1"/>
          </p:nvPr>
        </p:nvSpPr>
        <p:spPr>
          <a:xfrm>
            <a:off x="107505" y="476672"/>
            <a:ext cx="8928992" cy="5832648"/>
          </a:xfrm>
        </p:spPr>
        <p:txBody>
          <a:bodyPr>
            <a:noAutofit/>
          </a:bodyPr>
          <a:lstStyle/>
          <a:p>
            <a:pPr algn="just" eaLnBrk="1" hangingPunct="1">
              <a:lnSpc>
                <a:spcPct val="150000"/>
              </a:lnSpc>
            </a:pPr>
            <a:r>
              <a:rPr lang="he-IL" sz="1800" b="1" dirty="0">
                <a:latin typeface="David" panose="020E0502060401010101" pitchFamily="34" charset="-79"/>
                <a:cs typeface="David" panose="020E0502060401010101" pitchFamily="34" charset="-79"/>
              </a:rPr>
              <a:t>סקרמנט הטבילה </a:t>
            </a:r>
            <a:r>
              <a:rPr lang="he-IL" sz="1800" dirty="0">
                <a:latin typeface="David" panose="020E0502060401010101" pitchFamily="34" charset="-79"/>
                <a:cs typeface="David" panose="020E0502060401010101" pitchFamily="34" charset="-79"/>
              </a:rPr>
              <a:t>- הצטרפות אדם / תינוק לנצרות ע"י התזת מים קדושים ע"י הכומר בכנסיה (בדומה לטבילה של ישו במימי הירדן).</a:t>
            </a:r>
          </a:p>
          <a:p>
            <a:pPr algn="just" eaLnBrk="1" hangingPunct="1">
              <a:lnSpc>
                <a:spcPct val="150000"/>
              </a:lnSpc>
            </a:pPr>
            <a:r>
              <a:rPr lang="he-IL" sz="1800" b="1" dirty="0">
                <a:latin typeface="David" panose="020E0502060401010101" pitchFamily="34" charset="-79"/>
                <a:cs typeface="David" panose="020E0502060401010101" pitchFamily="34" charset="-79"/>
              </a:rPr>
              <a:t>סקרמנט הלחם והיין -</a:t>
            </a:r>
            <a:r>
              <a:rPr lang="he-IL" sz="1800" dirty="0">
                <a:latin typeface="David" panose="020E0502060401010101" pitchFamily="34" charset="-79"/>
                <a:cs typeface="David" panose="020E0502060401010101" pitchFamily="34" charset="-79"/>
              </a:rPr>
              <a:t> בשעת הטקס טועמים לחם ולוגמים יין. נועד לשחזר את הסעודה האחרונה של ישו ותלמידיו. כאשר הלחם= גופו של ישו, יין= דמו.</a:t>
            </a:r>
          </a:p>
          <a:p>
            <a:pPr algn="just" eaLnBrk="1" hangingPunct="1">
              <a:lnSpc>
                <a:spcPct val="150000"/>
              </a:lnSpc>
            </a:pPr>
            <a:r>
              <a:rPr lang="he-IL" sz="1800" b="1" dirty="0">
                <a:latin typeface="David" panose="020E0502060401010101" pitchFamily="34" charset="-79"/>
                <a:cs typeface="David" panose="020E0502060401010101" pitchFamily="34" charset="-79"/>
              </a:rPr>
              <a:t>מיסה - </a:t>
            </a:r>
            <a:r>
              <a:rPr lang="he-IL" sz="1800" dirty="0">
                <a:latin typeface="David" panose="020E0502060401010101" pitchFamily="34" charset="-79"/>
                <a:cs typeface="David" panose="020E0502060401010101" pitchFamily="34" charset="-79"/>
              </a:rPr>
              <a:t>תפילות המתקיימות במקביל לסקרמנט הלחם והיין.</a:t>
            </a:r>
          </a:p>
          <a:p>
            <a:pPr lvl="0" algn="just">
              <a:lnSpc>
                <a:spcPct val="150000"/>
              </a:lnSpc>
            </a:pPr>
            <a:r>
              <a:rPr lang="he-IL" sz="1800" b="1" dirty="0">
                <a:solidFill>
                  <a:prstClr val="black"/>
                </a:solidFill>
                <a:latin typeface="David" panose="020E0502060401010101" pitchFamily="34" charset="-79"/>
                <a:cs typeface="David" panose="020E0502060401010101" pitchFamily="34" charset="-79"/>
              </a:rPr>
              <a:t>חג פסחא -</a:t>
            </a:r>
            <a:r>
              <a:rPr lang="he-IL" sz="1800" dirty="0">
                <a:solidFill>
                  <a:prstClr val="black"/>
                </a:solidFill>
                <a:latin typeface="David" panose="020E0502060401010101" pitchFamily="34" charset="-79"/>
                <a:cs typeface="David" panose="020E0502060401010101" pitchFamily="34" charset="-79"/>
              </a:rPr>
              <a:t> החג החשוב ביותר הנערך ביום ראשון לאחר חג הפסח. הנוצרים מאמינים שביום זה עלה ישו </a:t>
            </a:r>
            <a:r>
              <a:rPr lang="he-IL" sz="1800" dirty="0" err="1">
                <a:solidFill>
                  <a:prstClr val="black"/>
                </a:solidFill>
                <a:latin typeface="David" panose="020E0502060401010101" pitchFamily="34" charset="-79"/>
                <a:cs typeface="David" panose="020E0502060401010101" pitchFamily="34" charset="-79"/>
              </a:rPr>
              <a:t>השמיימה</a:t>
            </a:r>
            <a:r>
              <a:rPr lang="he-IL" sz="1800" dirty="0">
                <a:solidFill>
                  <a:prstClr val="black"/>
                </a:solidFill>
                <a:latin typeface="David" panose="020E0502060401010101" pitchFamily="34" charset="-79"/>
                <a:cs typeface="David" panose="020E0502060401010101" pitchFamily="34" charset="-79"/>
              </a:rPr>
              <a:t> לאחר צליבתו.</a:t>
            </a:r>
          </a:p>
          <a:p>
            <a:pPr lvl="0" algn="just">
              <a:lnSpc>
                <a:spcPct val="150000"/>
              </a:lnSpc>
            </a:pPr>
            <a:r>
              <a:rPr lang="he-IL" sz="1800" b="1" dirty="0">
                <a:solidFill>
                  <a:prstClr val="black"/>
                </a:solidFill>
                <a:latin typeface="David" panose="020E0502060401010101" pitchFamily="34" charset="-79"/>
                <a:cs typeface="David" panose="020E0502060401010101" pitchFamily="34" charset="-79"/>
              </a:rPr>
              <a:t>יום ראשון -</a:t>
            </a:r>
            <a:r>
              <a:rPr lang="he-IL" sz="1800" dirty="0">
                <a:solidFill>
                  <a:prstClr val="black"/>
                </a:solidFill>
                <a:latin typeface="David" panose="020E0502060401010101" pitchFamily="34" charset="-79"/>
                <a:cs typeface="David" panose="020E0502060401010101" pitchFamily="34" charset="-79"/>
              </a:rPr>
              <a:t> מכונה גם "יום האדון" / "יום השמש" ובו עפ"י האמונה עלה ישו </a:t>
            </a:r>
            <a:r>
              <a:rPr lang="he-IL" sz="1800" dirty="0" err="1">
                <a:solidFill>
                  <a:prstClr val="black"/>
                </a:solidFill>
                <a:latin typeface="David" panose="020E0502060401010101" pitchFamily="34" charset="-79"/>
                <a:cs typeface="David" panose="020E0502060401010101" pitchFamily="34" charset="-79"/>
              </a:rPr>
              <a:t>השמיימה</a:t>
            </a:r>
            <a:r>
              <a:rPr lang="he-IL" sz="1800" dirty="0">
                <a:solidFill>
                  <a:prstClr val="black"/>
                </a:solidFill>
                <a:latin typeface="David" panose="020E0502060401010101" pitchFamily="34" charset="-79"/>
                <a:cs typeface="David" panose="020E0502060401010101" pitchFamily="34" charset="-79"/>
              </a:rPr>
              <a:t>. במהלכו מתאספים בכנסיות לתפילות מיוחדות.</a:t>
            </a:r>
          </a:p>
          <a:p>
            <a:pPr lvl="0" algn="just">
              <a:lnSpc>
                <a:spcPct val="150000"/>
              </a:lnSpc>
            </a:pPr>
            <a:r>
              <a:rPr lang="he-IL" sz="1800" b="1" dirty="0">
                <a:solidFill>
                  <a:prstClr val="black"/>
                </a:solidFill>
                <a:latin typeface="David" panose="020E0502060401010101" pitchFamily="34" charset="-79"/>
                <a:cs typeface="David" panose="020E0502060401010101" pitchFamily="34" charset="-79"/>
              </a:rPr>
              <a:t>חג המולד -</a:t>
            </a:r>
            <a:r>
              <a:rPr lang="he-IL" sz="1800" dirty="0">
                <a:solidFill>
                  <a:prstClr val="black"/>
                </a:solidFill>
                <a:latin typeface="David" panose="020E0502060401010101" pitchFamily="34" charset="-79"/>
                <a:cs typeface="David" panose="020E0502060401010101" pitchFamily="34" charset="-79"/>
              </a:rPr>
              <a:t> 25 לדצמבר שלפי האמונה הוא יום הולדת ישו בבית לחם.</a:t>
            </a:r>
          </a:p>
          <a:p>
            <a:pPr lvl="0" algn="just">
              <a:lnSpc>
                <a:spcPct val="150000"/>
              </a:lnSpc>
            </a:pPr>
            <a:r>
              <a:rPr lang="he-IL" sz="1800" b="1" dirty="0">
                <a:solidFill>
                  <a:prstClr val="black"/>
                </a:solidFill>
                <a:latin typeface="David" panose="020E0502060401010101" pitchFamily="34" charset="-79"/>
                <a:cs typeface="David" panose="020E0502060401010101" pitchFamily="34" charset="-79"/>
              </a:rPr>
              <a:t>האני מאמין (השילוש הקדוש) - </a:t>
            </a:r>
            <a:r>
              <a:rPr lang="he-IL" sz="1800" dirty="0">
                <a:solidFill>
                  <a:prstClr val="black"/>
                </a:solidFill>
                <a:latin typeface="David" panose="020E0502060401010101" pitchFamily="34" charset="-79"/>
                <a:cs typeface="David" panose="020E0502060401010101" pitchFamily="34" charset="-79"/>
              </a:rPr>
              <a:t>בכל יום עורך הכומר מיסה בסופה המאמינים אומרים הצהרה קבועה לפיה הם מאמינים באל, בישו וברוח הקודש.</a:t>
            </a:r>
          </a:p>
          <a:p>
            <a:pPr lvl="0" algn="just">
              <a:lnSpc>
                <a:spcPct val="150000"/>
              </a:lnSpc>
            </a:pPr>
            <a:r>
              <a:rPr lang="he-IL" sz="1800" b="1" dirty="0">
                <a:solidFill>
                  <a:prstClr val="black"/>
                </a:solidFill>
                <a:latin typeface="David" panose="020E0502060401010101" pitchFamily="34" charset="-79"/>
                <a:cs typeface="David" panose="020E0502060401010101" pitchFamily="34" charset="-79"/>
              </a:rPr>
              <a:t>סקרמנט </a:t>
            </a:r>
            <a:r>
              <a:rPr lang="he-IL" sz="1800" b="1" dirty="0" err="1">
                <a:solidFill>
                  <a:prstClr val="black"/>
                </a:solidFill>
                <a:latin typeface="David" panose="020E0502060401010101" pitchFamily="34" charset="-79"/>
                <a:cs typeface="David" panose="020E0502060401010101" pitchFamily="34" charset="-79"/>
              </a:rPr>
              <a:t>הוידוי</a:t>
            </a:r>
            <a:r>
              <a:rPr lang="he-IL" sz="1800" b="1" dirty="0">
                <a:solidFill>
                  <a:prstClr val="black"/>
                </a:solidFill>
                <a:latin typeface="David" panose="020E0502060401010101" pitchFamily="34" charset="-79"/>
                <a:cs typeface="David" panose="020E0502060401010101" pitchFamily="34" charset="-79"/>
              </a:rPr>
              <a:t> -</a:t>
            </a:r>
            <a:r>
              <a:rPr lang="he-IL" sz="1800" dirty="0">
                <a:solidFill>
                  <a:prstClr val="black"/>
                </a:solidFill>
                <a:latin typeface="David" panose="020E0502060401010101" pitchFamily="34" charset="-79"/>
                <a:cs typeface="David" panose="020E0502060401010101" pitchFamily="34" charset="-79"/>
              </a:rPr>
              <a:t> המאמין מודה בפני הכומר על חטאיו</a:t>
            </a:r>
            <a:r>
              <a:rPr lang="he-IL" sz="2000" dirty="0">
                <a:solidFill>
                  <a:prstClr val="black"/>
                </a:solidFill>
                <a:latin typeface="David" panose="020E0502060401010101" pitchFamily="34" charset="-79"/>
                <a:cs typeface="David" panose="020E0502060401010101" pitchFamily="34" charset="-79"/>
              </a:rPr>
              <a:t>.</a:t>
            </a:r>
            <a:endParaRPr lang="he-IL" sz="2000" b="1" dirty="0">
              <a:solidFill>
                <a:prstClr val="black"/>
              </a:solidFill>
              <a:latin typeface="David" panose="020E0502060401010101" pitchFamily="34" charset="-79"/>
              <a:cs typeface="David" panose="020E0502060401010101" pitchFamily="34" charset="-79"/>
            </a:endParaRPr>
          </a:p>
          <a:p>
            <a:pPr lvl="0" algn="just">
              <a:lnSpc>
                <a:spcPct val="150000"/>
              </a:lnSpc>
            </a:pPr>
            <a:endParaRPr lang="en-US" sz="2000" b="1"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5136329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5" descr="250px-Girl_at_catholic_christening"/>
          <p:cNvPicPr>
            <a:picLocks noChangeAspect="1" noChangeArrowheads="1"/>
          </p:cNvPicPr>
          <p:nvPr/>
        </p:nvPicPr>
        <p:blipFill>
          <a:blip r:embed="rId2"/>
          <a:srcRect/>
          <a:stretch>
            <a:fillRect/>
          </a:stretch>
        </p:blipFill>
        <p:spPr bwMode="auto">
          <a:xfrm>
            <a:off x="4932363" y="188913"/>
            <a:ext cx="3744912" cy="2441575"/>
          </a:xfrm>
          <a:prstGeom prst="rect">
            <a:avLst/>
          </a:prstGeom>
          <a:noFill/>
          <a:ln w="9525">
            <a:noFill/>
            <a:miter lim="800000"/>
            <a:headEnd/>
            <a:tailEnd/>
          </a:ln>
        </p:spPr>
      </p:pic>
      <p:pic>
        <p:nvPicPr>
          <p:cNvPr id="39938" name="Picture 7" descr="215px-Juan_de_Juanes_002"/>
          <p:cNvPicPr>
            <a:picLocks noChangeAspect="1" noChangeArrowheads="1"/>
          </p:cNvPicPr>
          <p:nvPr/>
        </p:nvPicPr>
        <p:blipFill>
          <a:blip r:embed="rId3"/>
          <a:srcRect/>
          <a:stretch>
            <a:fillRect/>
          </a:stretch>
        </p:blipFill>
        <p:spPr bwMode="auto">
          <a:xfrm>
            <a:off x="1619250" y="333375"/>
            <a:ext cx="2047875" cy="3305175"/>
          </a:xfrm>
          <a:prstGeom prst="rect">
            <a:avLst/>
          </a:prstGeom>
          <a:noFill/>
          <a:ln w="9525">
            <a:noFill/>
            <a:miter lim="800000"/>
            <a:headEnd/>
            <a:tailEnd/>
          </a:ln>
        </p:spPr>
      </p:pic>
      <p:sp>
        <p:nvSpPr>
          <p:cNvPr id="39939" name="Text Box 8"/>
          <p:cNvSpPr txBox="1">
            <a:spLocks noChangeArrowheads="1"/>
          </p:cNvSpPr>
          <p:nvPr/>
        </p:nvSpPr>
        <p:spPr bwMode="auto">
          <a:xfrm>
            <a:off x="4356100" y="2636838"/>
            <a:ext cx="3455988" cy="366712"/>
          </a:xfrm>
          <a:prstGeom prst="rect">
            <a:avLst/>
          </a:prstGeom>
          <a:noFill/>
          <a:ln w="9525">
            <a:noFill/>
            <a:miter lim="800000"/>
            <a:headEnd/>
            <a:tailEnd/>
          </a:ln>
        </p:spPr>
        <p:txBody>
          <a:bodyPr>
            <a:spAutoFit/>
          </a:bodyPr>
          <a:lstStyle/>
          <a:p>
            <a:pPr>
              <a:spcBef>
                <a:spcPct val="50000"/>
              </a:spcBef>
            </a:pPr>
            <a:r>
              <a:rPr lang="he-IL">
                <a:solidFill>
                  <a:prstClr val="black"/>
                </a:solidFill>
              </a:rPr>
              <a:t>טבילה לנצרות</a:t>
            </a:r>
            <a:endParaRPr lang="en-US">
              <a:solidFill>
                <a:prstClr val="black"/>
              </a:solidFill>
            </a:endParaRPr>
          </a:p>
        </p:txBody>
      </p:sp>
      <p:sp>
        <p:nvSpPr>
          <p:cNvPr id="39940" name="Text Box 9"/>
          <p:cNvSpPr txBox="1">
            <a:spLocks noChangeArrowheads="1"/>
          </p:cNvSpPr>
          <p:nvPr/>
        </p:nvSpPr>
        <p:spPr bwMode="auto">
          <a:xfrm>
            <a:off x="971550" y="4005263"/>
            <a:ext cx="2519363" cy="366712"/>
          </a:xfrm>
          <a:prstGeom prst="rect">
            <a:avLst/>
          </a:prstGeom>
          <a:noFill/>
          <a:ln w="9525">
            <a:noFill/>
            <a:miter lim="800000"/>
            <a:headEnd/>
            <a:tailEnd/>
          </a:ln>
        </p:spPr>
        <p:txBody>
          <a:bodyPr>
            <a:spAutoFit/>
          </a:bodyPr>
          <a:lstStyle/>
          <a:p>
            <a:pPr>
              <a:spcBef>
                <a:spcPct val="50000"/>
              </a:spcBef>
            </a:pPr>
            <a:r>
              <a:rPr lang="he-IL">
                <a:solidFill>
                  <a:prstClr val="black"/>
                </a:solidFill>
              </a:rPr>
              <a:t>טקס הלחם והיין</a:t>
            </a:r>
            <a:endParaRPr lang="en-US">
              <a:solidFill>
                <a:prstClr val="black"/>
              </a:solidFill>
            </a:endParaRPr>
          </a:p>
        </p:txBody>
      </p:sp>
      <p:pic>
        <p:nvPicPr>
          <p:cNvPr id="39941" name="Picture 11" descr="d794d7a9d799d79cd795d7a9-d794d7a7d793d795d7a910"/>
          <p:cNvPicPr>
            <a:picLocks noChangeAspect="1" noChangeArrowheads="1"/>
          </p:cNvPicPr>
          <p:nvPr/>
        </p:nvPicPr>
        <p:blipFill>
          <a:blip r:embed="rId4"/>
          <a:srcRect/>
          <a:stretch>
            <a:fillRect/>
          </a:stretch>
        </p:blipFill>
        <p:spPr bwMode="auto">
          <a:xfrm>
            <a:off x="4645025" y="3327400"/>
            <a:ext cx="4103688" cy="3270250"/>
          </a:xfrm>
          <a:prstGeom prst="rect">
            <a:avLst/>
          </a:prstGeom>
          <a:noFill/>
          <a:ln w="9525">
            <a:noFill/>
            <a:miter lim="800000"/>
            <a:headEnd/>
            <a:tailEnd/>
          </a:ln>
        </p:spPr>
      </p:pic>
      <p:sp>
        <p:nvSpPr>
          <p:cNvPr id="39942" name="Text Box 12"/>
          <p:cNvSpPr txBox="1">
            <a:spLocks noChangeArrowheads="1"/>
          </p:cNvSpPr>
          <p:nvPr/>
        </p:nvSpPr>
        <p:spPr bwMode="auto">
          <a:xfrm>
            <a:off x="1763713" y="5516563"/>
            <a:ext cx="2303462" cy="366712"/>
          </a:xfrm>
          <a:prstGeom prst="rect">
            <a:avLst/>
          </a:prstGeom>
          <a:noFill/>
          <a:ln w="9525">
            <a:noFill/>
            <a:miter lim="800000"/>
            <a:headEnd/>
            <a:tailEnd/>
          </a:ln>
        </p:spPr>
        <p:txBody>
          <a:bodyPr>
            <a:spAutoFit/>
          </a:bodyPr>
          <a:lstStyle/>
          <a:p>
            <a:pPr>
              <a:spcBef>
                <a:spcPct val="50000"/>
              </a:spcBef>
            </a:pPr>
            <a:r>
              <a:rPr lang="he-IL">
                <a:solidFill>
                  <a:prstClr val="black"/>
                </a:solidFill>
              </a:rPr>
              <a:t>האב, הבן ורוח הקודש</a:t>
            </a:r>
            <a:endParaRPr lang="en-US">
              <a:solidFill>
                <a:prstClr val="black"/>
              </a:solidFill>
            </a:endParaRPr>
          </a:p>
        </p:txBody>
      </p:sp>
    </p:spTree>
    <p:extLst>
      <p:ext uri="{BB962C8B-B14F-4D97-AF65-F5344CB8AC3E}">
        <p14:creationId xmlns:p14="http://schemas.microsoft.com/office/powerpoint/2010/main" val="5921606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5" descr="penance"/>
          <p:cNvPicPr>
            <a:picLocks noChangeAspect="1" noChangeArrowheads="1"/>
          </p:cNvPicPr>
          <p:nvPr/>
        </p:nvPicPr>
        <p:blipFill>
          <a:blip r:embed="rId2"/>
          <a:srcRect/>
          <a:stretch>
            <a:fillRect/>
          </a:stretch>
        </p:blipFill>
        <p:spPr bwMode="auto">
          <a:xfrm>
            <a:off x="5010150" y="549275"/>
            <a:ext cx="3810000" cy="4562475"/>
          </a:xfrm>
          <a:prstGeom prst="rect">
            <a:avLst/>
          </a:prstGeom>
          <a:noFill/>
          <a:ln w="9525">
            <a:noFill/>
            <a:miter lim="800000"/>
            <a:headEnd/>
            <a:tailEnd/>
          </a:ln>
        </p:spPr>
      </p:pic>
      <p:sp>
        <p:nvSpPr>
          <p:cNvPr id="40962" name="Text Box 6"/>
          <p:cNvSpPr txBox="1">
            <a:spLocks noChangeArrowheads="1"/>
          </p:cNvSpPr>
          <p:nvPr/>
        </p:nvSpPr>
        <p:spPr bwMode="auto">
          <a:xfrm>
            <a:off x="4859338" y="5373688"/>
            <a:ext cx="3671887" cy="366712"/>
          </a:xfrm>
          <a:prstGeom prst="rect">
            <a:avLst/>
          </a:prstGeom>
          <a:noFill/>
          <a:ln w="9525">
            <a:noFill/>
            <a:miter lim="800000"/>
            <a:headEnd/>
            <a:tailEnd/>
          </a:ln>
        </p:spPr>
        <p:txBody>
          <a:bodyPr>
            <a:spAutoFit/>
          </a:bodyPr>
          <a:lstStyle/>
          <a:p>
            <a:pPr>
              <a:spcBef>
                <a:spcPct val="50000"/>
              </a:spcBef>
            </a:pPr>
            <a:r>
              <a:rPr lang="he-IL">
                <a:solidFill>
                  <a:prstClr val="black"/>
                </a:solidFill>
              </a:rPr>
              <a:t>וידוי בפני הכומר</a:t>
            </a:r>
            <a:endParaRPr lang="en-US">
              <a:solidFill>
                <a:prstClr val="black"/>
              </a:solidFill>
            </a:endParaRPr>
          </a:p>
        </p:txBody>
      </p:sp>
      <p:pic>
        <p:nvPicPr>
          <p:cNvPr id="40963" name="Picture 8" descr="Pictures%5CMISSA_PHOTO"/>
          <p:cNvPicPr>
            <a:picLocks noChangeAspect="1" noChangeArrowheads="1"/>
          </p:cNvPicPr>
          <p:nvPr/>
        </p:nvPicPr>
        <p:blipFill>
          <a:blip r:embed="rId3"/>
          <a:srcRect/>
          <a:stretch>
            <a:fillRect/>
          </a:stretch>
        </p:blipFill>
        <p:spPr bwMode="auto">
          <a:xfrm>
            <a:off x="34925" y="1557338"/>
            <a:ext cx="4679950" cy="3578225"/>
          </a:xfrm>
          <a:prstGeom prst="rect">
            <a:avLst/>
          </a:prstGeom>
          <a:noFill/>
          <a:ln w="9525">
            <a:noFill/>
            <a:miter lim="800000"/>
            <a:headEnd/>
            <a:tailEnd/>
          </a:ln>
        </p:spPr>
      </p:pic>
      <p:sp>
        <p:nvSpPr>
          <p:cNvPr id="40964" name="Text Box 9"/>
          <p:cNvSpPr txBox="1">
            <a:spLocks noChangeArrowheads="1"/>
          </p:cNvSpPr>
          <p:nvPr/>
        </p:nvSpPr>
        <p:spPr bwMode="auto">
          <a:xfrm>
            <a:off x="828675" y="5373688"/>
            <a:ext cx="3671888" cy="366712"/>
          </a:xfrm>
          <a:prstGeom prst="rect">
            <a:avLst/>
          </a:prstGeom>
          <a:noFill/>
          <a:ln w="9525">
            <a:noFill/>
            <a:miter lim="800000"/>
            <a:headEnd/>
            <a:tailEnd/>
          </a:ln>
        </p:spPr>
        <p:txBody>
          <a:bodyPr>
            <a:spAutoFit/>
          </a:bodyPr>
          <a:lstStyle/>
          <a:p>
            <a:pPr>
              <a:spcBef>
                <a:spcPct val="50000"/>
              </a:spcBef>
            </a:pPr>
            <a:r>
              <a:rPr lang="he-IL">
                <a:solidFill>
                  <a:prstClr val="black"/>
                </a:solidFill>
              </a:rPr>
              <a:t>טקס המיסה</a:t>
            </a:r>
            <a:endParaRPr lang="en-US">
              <a:solidFill>
                <a:prstClr val="black"/>
              </a:solidFill>
            </a:endParaRPr>
          </a:p>
        </p:txBody>
      </p:sp>
    </p:spTree>
    <p:extLst>
      <p:ext uri="{BB962C8B-B14F-4D97-AF65-F5344CB8AC3E}">
        <p14:creationId xmlns:p14="http://schemas.microsoft.com/office/powerpoint/2010/main" val="1795838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168275"/>
            <a:ext cx="9144000" cy="668338"/>
          </a:xfrm>
        </p:spPr>
        <p:txBody>
          <a:bodyPr anchor="b">
            <a:normAutofit/>
          </a:bodyPr>
          <a:lstStyle/>
          <a:p>
            <a:pPr algn="ctr" eaLnBrk="1" hangingPunct="1">
              <a:defRPr/>
            </a:pPr>
            <a:r>
              <a:rPr lang="he-IL" sz="2400" b="1" u="sng" dirty="0">
                <a:solidFill>
                  <a:srgbClr val="FF0000"/>
                </a:solidFill>
                <a:effectLst>
                  <a:outerShdw blurRad="38100" dist="38100" dir="2700000" algn="tl">
                    <a:srgbClr val="C0C0C0"/>
                  </a:outerShdw>
                </a:effectLst>
                <a:latin typeface="David" panose="020E0502060401010101" pitchFamily="34" charset="-79"/>
                <a:cs typeface="David" panose="020E0502060401010101" pitchFamily="34" charset="-79"/>
              </a:rPr>
              <a:t>מאפייני המאמינים</a:t>
            </a:r>
            <a:endParaRPr lang="en-US" sz="2400" b="1" u="sng" dirty="0">
              <a:solidFill>
                <a:srgbClr val="FF0000"/>
              </a:solidFill>
              <a:effectLst>
                <a:outerShdw blurRad="38100" dist="38100" dir="2700000" algn="tl">
                  <a:srgbClr val="C0C0C0"/>
                </a:outerShdw>
              </a:effectLst>
              <a:latin typeface="David" panose="020E0502060401010101" pitchFamily="34" charset="-79"/>
              <a:cs typeface="David" panose="020E0502060401010101" pitchFamily="34" charset="-79"/>
            </a:endParaRPr>
          </a:p>
        </p:txBody>
      </p:sp>
      <p:sp>
        <p:nvSpPr>
          <p:cNvPr id="18435" name="Rectangle 3"/>
          <p:cNvSpPr>
            <a:spLocks noGrp="1" noChangeArrowheads="1"/>
          </p:cNvSpPr>
          <p:nvPr>
            <p:ph idx="1"/>
          </p:nvPr>
        </p:nvSpPr>
        <p:spPr>
          <a:xfrm>
            <a:off x="539750" y="1196975"/>
            <a:ext cx="8093075" cy="5040313"/>
          </a:xfrm>
        </p:spPr>
        <p:txBody>
          <a:bodyPr/>
          <a:lstStyle/>
          <a:p>
            <a:pPr lvl="1" eaLnBrk="1" hangingPunct="1">
              <a:lnSpc>
                <a:spcPct val="90000"/>
              </a:lnSpc>
            </a:pPr>
            <a:endParaRPr lang="he-IL" sz="2200" dirty="0"/>
          </a:p>
          <a:p>
            <a:pPr eaLnBrk="1" hangingPunct="1">
              <a:lnSpc>
                <a:spcPct val="150000"/>
              </a:lnSpc>
              <a:buFontTx/>
              <a:buNone/>
            </a:pPr>
            <a:r>
              <a:rPr lang="he-IL" sz="2000" dirty="0">
                <a:latin typeface="David" panose="020E0502060401010101" pitchFamily="34" charset="-79"/>
                <a:cs typeface="David" panose="020E0502060401010101" pitchFamily="34" charset="-79"/>
              </a:rPr>
              <a:t>הנצרות מחלקת את ציבור מאמיניה לשני מרכיבים: </a:t>
            </a:r>
          </a:p>
          <a:p>
            <a:pPr lvl="1" eaLnBrk="1" hangingPunct="1">
              <a:lnSpc>
                <a:spcPct val="150000"/>
              </a:lnSpc>
            </a:pPr>
            <a:r>
              <a:rPr lang="he-IL" sz="2000" dirty="0">
                <a:latin typeface="David" panose="020E0502060401010101" pitchFamily="34" charset="-79"/>
                <a:cs typeface="David" panose="020E0502060401010101" pitchFamily="34" charset="-79"/>
              </a:rPr>
              <a:t>הרוב, שהם המאמינים מן השורה, מחויבים בחובות מעטות.</a:t>
            </a:r>
          </a:p>
          <a:p>
            <a:pPr lvl="1" eaLnBrk="1" hangingPunct="1">
              <a:lnSpc>
                <a:spcPct val="150000"/>
              </a:lnSpc>
            </a:pPr>
            <a:r>
              <a:rPr lang="he-IL" sz="2000" dirty="0">
                <a:latin typeface="David" panose="020E0502060401010101" pitchFamily="34" charset="-79"/>
                <a:cs typeface="David" panose="020E0502060401010101" pitchFamily="34" charset="-79"/>
              </a:rPr>
              <a:t>המיעוט, אנשי הכנסייה, מקדישים את </a:t>
            </a:r>
            <a:br>
              <a:rPr lang="en-US" sz="2000" dirty="0">
                <a:latin typeface="David" panose="020E0502060401010101" pitchFamily="34" charset="-79"/>
                <a:cs typeface="David" panose="020E0502060401010101" pitchFamily="34" charset="-79"/>
              </a:rPr>
            </a:br>
            <a:r>
              <a:rPr lang="he-IL" sz="2000" dirty="0">
                <a:latin typeface="David" panose="020E0502060401010101" pitchFamily="34" charset="-79"/>
                <a:cs typeface="David" panose="020E0502060401010101" pitchFamily="34" charset="-79"/>
              </a:rPr>
              <a:t>כל חייהם לעבודת האל ונושאים </a:t>
            </a:r>
            <a:br>
              <a:rPr lang="en-US" sz="2000" dirty="0">
                <a:latin typeface="David" panose="020E0502060401010101" pitchFamily="34" charset="-79"/>
                <a:cs typeface="David" panose="020E0502060401010101" pitchFamily="34" charset="-79"/>
              </a:rPr>
            </a:br>
            <a:r>
              <a:rPr lang="he-IL" sz="2000" dirty="0">
                <a:latin typeface="David" panose="020E0502060401010101" pitchFamily="34" charset="-79"/>
                <a:cs typeface="David" panose="020E0502060401010101" pitchFamily="34" charset="-79"/>
              </a:rPr>
              <a:t>בחובות רבים, שביניהן תיווך בין עדת </a:t>
            </a:r>
            <a:br>
              <a:rPr lang="en-US" sz="2000" dirty="0">
                <a:latin typeface="David" panose="020E0502060401010101" pitchFamily="34" charset="-79"/>
                <a:cs typeface="David" panose="020E0502060401010101" pitchFamily="34" charset="-79"/>
              </a:rPr>
            </a:br>
            <a:r>
              <a:rPr lang="he-IL" sz="2000" dirty="0">
                <a:latin typeface="David" panose="020E0502060401010101" pitchFamily="34" charset="-79"/>
                <a:cs typeface="David" panose="020E0502060401010101" pitchFamily="34" charset="-79"/>
              </a:rPr>
              <a:t>המאמינים לבין האל.</a:t>
            </a:r>
          </a:p>
          <a:p>
            <a:pPr lvl="1" eaLnBrk="1" hangingPunct="1">
              <a:lnSpc>
                <a:spcPct val="150000"/>
              </a:lnSpc>
              <a:buFontTx/>
              <a:buNone/>
            </a:pPr>
            <a:r>
              <a:rPr lang="he-IL" sz="2000" dirty="0">
                <a:latin typeface="David" panose="020E0502060401010101" pitchFamily="34" charset="-79"/>
                <a:cs typeface="David" panose="020E0502060401010101" pitchFamily="34" charset="-79"/>
              </a:rPr>
              <a:t>	אנשי הכנסייה ממלאים את החובות </a:t>
            </a:r>
            <a:br>
              <a:rPr lang="en-US" sz="2000" dirty="0">
                <a:latin typeface="David" panose="020E0502060401010101" pitchFamily="34" charset="-79"/>
                <a:cs typeface="David" panose="020E0502060401010101" pitchFamily="34" charset="-79"/>
              </a:rPr>
            </a:br>
            <a:r>
              <a:rPr lang="he-IL" sz="2000" dirty="0">
                <a:latin typeface="David" panose="020E0502060401010101" pitchFamily="34" charset="-79"/>
                <a:cs typeface="David" panose="020E0502060401010101" pitchFamily="34" charset="-79"/>
              </a:rPr>
              <a:t>הדתיות עבור כלל המאמינים הנוצרים. </a:t>
            </a:r>
          </a:p>
        </p:txBody>
      </p:sp>
      <p:pic>
        <p:nvPicPr>
          <p:cNvPr id="18440" name="Picture 8" descr="תמונה7"/>
          <p:cNvPicPr>
            <a:picLocks noChangeAspect="1" noChangeArrowheads="1"/>
          </p:cNvPicPr>
          <p:nvPr/>
        </p:nvPicPr>
        <p:blipFill>
          <a:blip r:embed="rId2"/>
          <a:srcRect/>
          <a:stretch>
            <a:fillRect/>
          </a:stretch>
        </p:blipFill>
        <p:spPr bwMode="auto">
          <a:xfrm>
            <a:off x="755576" y="3212976"/>
            <a:ext cx="2995613" cy="2251075"/>
          </a:xfrm>
          <a:prstGeom prst="rect">
            <a:avLst/>
          </a:prstGeom>
          <a:noFill/>
          <a:ln w="9525">
            <a:noFill/>
            <a:miter lim="800000"/>
            <a:headEnd/>
            <a:tailEnd/>
          </a:ln>
        </p:spPr>
      </p:pic>
    </p:spTree>
    <p:extLst>
      <p:ext uri="{BB962C8B-B14F-4D97-AF65-F5344CB8AC3E}">
        <p14:creationId xmlns:p14="http://schemas.microsoft.com/office/powerpoint/2010/main" val="11762522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628650" y="332656"/>
            <a:ext cx="7886700" cy="5844307"/>
          </a:xfrm>
        </p:spPr>
        <p:txBody>
          <a:bodyPr>
            <a:normAutofit/>
          </a:bodyPr>
          <a:lstStyle/>
          <a:p>
            <a:pPr marL="0" indent="0" algn="ctr">
              <a:lnSpc>
                <a:spcPct val="150000"/>
              </a:lnSpc>
              <a:buNone/>
            </a:pPr>
            <a:r>
              <a:rPr lang="he-IL" sz="2000" b="1" u="sng" dirty="0">
                <a:solidFill>
                  <a:srgbClr val="FF0000"/>
                </a:solidFill>
                <a:latin typeface="David" panose="020E0502060401010101" pitchFamily="34" charset="-79"/>
                <a:cs typeface="David" panose="020E0502060401010101" pitchFamily="34" charset="-79"/>
              </a:rPr>
              <a:t>הנצרות והיהדות</a:t>
            </a:r>
          </a:p>
          <a:p>
            <a:pPr algn="just">
              <a:lnSpc>
                <a:spcPct val="150000"/>
              </a:lnSpc>
            </a:pPr>
            <a:r>
              <a:rPr lang="he-IL" sz="2000" dirty="0">
                <a:latin typeface="David" panose="020E0502060401010101" pitchFamily="34" charset="-79"/>
                <a:cs typeface="David" panose="020E0502060401010101" pitchFamily="34" charset="-79"/>
              </a:rPr>
              <a:t>הנצרות מקורה ביהדות אולם רק לאחר מותו של ישו החל תהליך התנתקות הנצרות ביהדות.</a:t>
            </a:r>
          </a:p>
          <a:p>
            <a:pPr algn="just">
              <a:lnSpc>
                <a:spcPct val="150000"/>
              </a:lnSpc>
            </a:pPr>
            <a:r>
              <a:rPr lang="he-IL" sz="2000" dirty="0">
                <a:latin typeface="David" panose="020E0502060401010101" pitchFamily="34" charset="-79"/>
                <a:cs typeface="David" panose="020E0502060401010101" pitchFamily="34" charset="-79"/>
              </a:rPr>
              <a:t>הנוצרים טענו שהיהודים הפרו את הברית עם אלוקים בכך שדחו את ישו שהנוצרים רואים בו משיח ואלוקים כרת ברית חדשה עם הנוצרים. היהודים רשאים להמשיך לקיים את דתם, אך הם ייענשו על חטאיהם בכך שהם יחיו בתנאים משפילים ועלובים.</a:t>
            </a:r>
          </a:p>
        </p:txBody>
      </p:sp>
    </p:spTree>
    <p:extLst>
      <p:ext uri="{BB962C8B-B14F-4D97-AF65-F5344CB8AC3E}">
        <p14:creationId xmlns:p14="http://schemas.microsoft.com/office/powerpoint/2010/main" val="14645119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כותרת 1"/>
          <p:cNvSpPr>
            <a:spLocks noGrp="1"/>
          </p:cNvSpPr>
          <p:nvPr>
            <p:ph type="title"/>
          </p:nvPr>
        </p:nvSpPr>
        <p:spPr/>
        <p:txBody>
          <a:bodyPr>
            <a:normAutofit/>
          </a:bodyPr>
          <a:lstStyle/>
          <a:p>
            <a:pPr algn="ctr" eaLnBrk="1" hangingPunct="1"/>
            <a:r>
              <a:rPr lang="he-IL" sz="2400" b="1" u="sng" dirty="0">
                <a:solidFill>
                  <a:srgbClr val="FF0000"/>
                </a:solidFill>
                <a:latin typeface="David" panose="020E0502060401010101" pitchFamily="34" charset="-79"/>
                <a:cs typeface="David" panose="020E0502060401010101" pitchFamily="34" charset="-79"/>
              </a:rPr>
              <a:t>הברית החדשה והישנה</a:t>
            </a:r>
          </a:p>
        </p:txBody>
      </p:sp>
      <p:sp>
        <p:nvSpPr>
          <p:cNvPr id="3" name="מציין מיקום תוכן 2"/>
          <p:cNvSpPr>
            <a:spLocks noGrp="1"/>
          </p:cNvSpPr>
          <p:nvPr>
            <p:ph idx="1"/>
          </p:nvPr>
        </p:nvSpPr>
        <p:spPr>
          <a:xfrm>
            <a:off x="1763689" y="1484785"/>
            <a:ext cx="6120679" cy="4197838"/>
          </a:xfrm>
        </p:spPr>
        <p:txBody>
          <a:bodyPr>
            <a:noAutofit/>
          </a:bodyPr>
          <a:lstStyle/>
          <a:p>
            <a:pPr algn="just" eaLnBrk="1" hangingPunct="1">
              <a:lnSpc>
                <a:spcPct val="150000"/>
              </a:lnSpc>
            </a:pPr>
            <a:r>
              <a:rPr lang="he-IL" sz="2000" dirty="0">
                <a:latin typeface="David" panose="020E0502060401010101" pitchFamily="34" charset="-79"/>
                <a:cs typeface="David" panose="020E0502060401010101" pitchFamily="34" charset="-79"/>
              </a:rPr>
              <a:t>הספר הקדוש לנוצרים מכונה "הברית החדשה".</a:t>
            </a:r>
          </a:p>
          <a:p>
            <a:pPr algn="just" eaLnBrk="1" hangingPunct="1">
              <a:lnSpc>
                <a:spcPct val="150000"/>
              </a:lnSpc>
            </a:pPr>
            <a:r>
              <a:rPr lang="he-IL" sz="2000" dirty="0">
                <a:latin typeface="David" panose="020E0502060401010101" pitchFamily="34" charset="-79"/>
                <a:cs typeface="David" panose="020E0502060401010101" pitchFamily="34" charset="-79"/>
              </a:rPr>
              <a:t>הנוצרים מאמינים גם בתנ"ך המכונה "הברית הישנה".</a:t>
            </a:r>
          </a:p>
          <a:p>
            <a:pPr algn="just" eaLnBrk="1" hangingPunct="1">
              <a:lnSpc>
                <a:spcPct val="150000"/>
              </a:lnSpc>
            </a:pPr>
            <a:r>
              <a:rPr lang="he-IL" sz="2000" dirty="0">
                <a:latin typeface="David" panose="020E0502060401010101" pitchFamily="34" charset="-79"/>
                <a:cs typeface="David" panose="020E0502060401010101" pitchFamily="34" charset="-79"/>
              </a:rPr>
              <a:t>הברית החדשה מורכבת מארבע </a:t>
            </a:r>
            <a:r>
              <a:rPr lang="he-IL" sz="2000" b="1" dirty="0" err="1">
                <a:effectLst>
                  <a:outerShdw blurRad="38100" dist="38100" dir="2700000" algn="tl">
                    <a:srgbClr val="C0C0C0"/>
                  </a:outerShdw>
                </a:effectLst>
                <a:latin typeface="David" panose="020E0502060401010101" pitchFamily="34" charset="-79"/>
                <a:cs typeface="David" panose="020E0502060401010101" pitchFamily="34" charset="-79"/>
              </a:rPr>
              <a:t>אוונגליונים</a:t>
            </a:r>
            <a:r>
              <a:rPr lang="he-IL" sz="2000" dirty="0">
                <a:latin typeface="David" panose="020E0502060401010101" pitchFamily="34" charset="-79"/>
                <a:cs typeface="David" panose="020E0502060401010101" pitchFamily="34" charset="-79"/>
              </a:rPr>
              <a:t>= "בשורות". </a:t>
            </a:r>
          </a:p>
          <a:p>
            <a:pPr algn="just" eaLnBrk="1" hangingPunct="1">
              <a:lnSpc>
                <a:spcPct val="150000"/>
              </a:lnSpc>
            </a:pPr>
            <a:r>
              <a:rPr lang="he-IL" sz="2000" dirty="0">
                <a:latin typeface="David" panose="020E0502060401010101" pitchFamily="34" charset="-79"/>
                <a:cs typeface="David" panose="020E0502060401010101" pitchFamily="34" charset="-79"/>
              </a:rPr>
              <a:t>שכל אחת מהן מתארת את תולדות חייו של ישו.</a:t>
            </a:r>
          </a:p>
          <a:p>
            <a:pPr algn="just">
              <a:lnSpc>
                <a:spcPct val="150000"/>
              </a:lnSpc>
            </a:pPr>
            <a:r>
              <a:rPr lang="he-IL" sz="2000" dirty="0">
                <a:latin typeface="David" panose="020E0502060401010101" pitchFamily="34" charset="-79"/>
                <a:cs typeface="David" panose="020E0502060401010101" pitchFamily="34" charset="-79"/>
              </a:rPr>
              <a:t>הספרים נקראים על שם האנשים שכתבו אותם לאחר מות ישו: מתי, מרקוס, לוקס ויוחנן.</a:t>
            </a:r>
          </a:p>
          <a:p>
            <a:pPr marL="0" indent="0">
              <a:buNone/>
            </a:pPr>
            <a:endParaRPr lang="he-IL" sz="2400" dirty="0"/>
          </a:p>
          <a:p>
            <a:pPr marL="0" indent="0" eaLnBrk="1" hangingPunct="1">
              <a:buNone/>
            </a:pPr>
            <a:endParaRPr lang="he-IL" sz="2400" dirty="0"/>
          </a:p>
          <a:p>
            <a:pPr eaLnBrk="1" hangingPunct="1"/>
            <a:endParaRPr lang="he-IL" sz="2400" dirty="0"/>
          </a:p>
        </p:txBody>
      </p:sp>
    </p:spTree>
    <p:extLst>
      <p:ext uri="{BB962C8B-B14F-4D97-AF65-F5344CB8AC3E}">
        <p14:creationId xmlns:p14="http://schemas.microsoft.com/office/powerpoint/2010/main" val="37688913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4" descr="Slide11"/>
          <p:cNvPicPr>
            <a:picLocks noChangeAspect="1" noChangeArrowheads="1"/>
          </p:cNvPicPr>
          <p:nvPr/>
        </p:nvPicPr>
        <p:blipFill>
          <a:blip r:embed="rId2"/>
          <a:srcRect/>
          <a:stretch>
            <a:fillRect/>
          </a:stretch>
        </p:blipFill>
        <p:spPr bwMode="auto">
          <a:xfrm>
            <a:off x="971600" y="620269"/>
            <a:ext cx="7818388" cy="5861494"/>
          </a:xfrm>
          <a:prstGeom prst="rect">
            <a:avLst/>
          </a:prstGeom>
          <a:noFill/>
          <a:ln w="9525">
            <a:noFill/>
            <a:miter lim="800000"/>
            <a:headEnd/>
            <a:tailEnd/>
          </a:ln>
        </p:spPr>
      </p:pic>
    </p:spTree>
    <p:extLst>
      <p:ext uri="{BB962C8B-B14F-4D97-AF65-F5344CB8AC3E}">
        <p14:creationId xmlns:p14="http://schemas.microsoft.com/office/powerpoint/2010/main" val="40439017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755576" y="476672"/>
            <a:ext cx="7848872" cy="1685603"/>
          </a:xfrm>
        </p:spPr>
        <p:txBody>
          <a:bodyPr>
            <a:normAutofit fontScale="90000"/>
          </a:bodyPr>
          <a:lstStyle/>
          <a:p>
            <a:pPr lvl="0">
              <a:lnSpc>
                <a:spcPct val="150000"/>
              </a:lnSpc>
              <a:spcBef>
                <a:spcPts val="750"/>
              </a:spcBef>
            </a:pPr>
            <a:br>
              <a:rPr lang="he-IL" sz="2100" dirty="0">
                <a:solidFill>
                  <a:prstClr val="black"/>
                </a:solidFill>
                <a:latin typeface="David" panose="020E0502060401010101" pitchFamily="34" charset="-79"/>
                <a:ea typeface="+mn-ea"/>
                <a:cs typeface="David" panose="020E0502060401010101" pitchFamily="34" charset="-79"/>
              </a:rPr>
            </a:br>
            <a:br>
              <a:rPr lang="he-IL" sz="2100" dirty="0">
                <a:solidFill>
                  <a:prstClr val="black"/>
                </a:solidFill>
                <a:latin typeface="David" panose="020E0502060401010101" pitchFamily="34" charset="-79"/>
                <a:ea typeface="+mn-ea"/>
                <a:cs typeface="David" panose="020E0502060401010101" pitchFamily="34" charset="-79"/>
              </a:rPr>
            </a:br>
            <a:br>
              <a:rPr lang="he-IL" sz="2100" dirty="0">
                <a:solidFill>
                  <a:prstClr val="black"/>
                </a:solidFill>
                <a:latin typeface="David" panose="020E0502060401010101" pitchFamily="34" charset="-79"/>
                <a:ea typeface="+mn-ea"/>
                <a:cs typeface="David" panose="020E0502060401010101" pitchFamily="34" charset="-79"/>
              </a:rPr>
            </a:br>
            <a:r>
              <a:rPr lang="he-IL" sz="2200" dirty="0">
                <a:solidFill>
                  <a:prstClr val="black"/>
                </a:solidFill>
                <a:latin typeface="David" panose="020E0502060401010101" pitchFamily="34" charset="-79"/>
                <a:ea typeface="+mn-ea"/>
                <a:cs typeface="David" panose="020E0502060401010101" pitchFamily="34" charset="-79"/>
              </a:rPr>
              <a:t>על רקע המצב הקשה שהיה בארץ מבחינה מדינית ( - פוליטית), דתית, כלכלית וחברתית, הופיעו ביהודה אנשים שהבטיחו להביא את גאולה (ושלרוב הובנה </a:t>
            </a:r>
            <a:r>
              <a:rPr lang="he-IL" sz="2200" dirty="0" err="1">
                <a:solidFill>
                  <a:prstClr val="black"/>
                </a:solidFill>
                <a:latin typeface="David" panose="020E0502060401010101" pitchFamily="34" charset="-79"/>
                <a:ea typeface="+mn-ea"/>
                <a:cs typeface="David" panose="020E0502060401010101" pitchFamily="34" charset="-79"/>
              </a:rPr>
              <a:t>כשיחרור</a:t>
            </a:r>
            <a:r>
              <a:rPr lang="he-IL" sz="2200" dirty="0">
                <a:solidFill>
                  <a:prstClr val="black"/>
                </a:solidFill>
                <a:latin typeface="David" panose="020E0502060401010101" pitchFamily="34" charset="-79"/>
                <a:ea typeface="+mn-ea"/>
                <a:cs typeface="David" panose="020E0502060401010101" pitchFamily="34" charset="-79"/>
              </a:rPr>
              <a:t> מעול הרומאים).</a:t>
            </a:r>
            <a:br>
              <a:rPr lang="he-IL" sz="2200" dirty="0">
                <a:solidFill>
                  <a:prstClr val="black"/>
                </a:solidFill>
                <a:latin typeface="David" panose="020E0502060401010101" pitchFamily="34" charset="-79"/>
                <a:ea typeface="+mn-ea"/>
                <a:cs typeface="David" panose="020E0502060401010101" pitchFamily="34" charset="-79"/>
              </a:rPr>
            </a:br>
            <a:r>
              <a:rPr lang="he-IL" sz="2200" dirty="0">
                <a:solidFill>
                  <a:prstClr val="black"/>
                </a:solidFill>
                <a:latin typeface="David" panose="020E0502060401010101" pitchFamily="34" charset="-79"/>
                <a:ea typeface="+mn-ea"/>
                <a:cs typeface="David" panose="020E0502060401010101" pitchFamily="34" charset="-79"/>
              </a:rPr>
              <a:t>אחד מהאנשים האלה היה ישו.</a:t>
            </a:r>
            <a:br>
              <a:rPr lang="he-IL" sz="2100" dirty="0">
                <a:solidFill>
                  <a:prstClr val="black"/>
                </a:solidFill>
                <a:latin typeface="Calibri" panose="020F0502020204030204"/>
                <a:ea typeface="+mn-ea"/>
                <a:cs typeface="Arial" panose="020B0604020202020204" pitchFamily="34" charset="0"/>
              </a:rPr>
            </a:br>
            <a:endParaRPr lang="he-IL" dirty="0"/>
          </a:p>
        </p:txBody>
      </p:sp>
      <p:pic>
        <p:nvPicPr>
          <p:cNvPr id="5" name="Picture 7" descr="jesus-1"/>
          <p:cNvPicPr>
            <a:picLocks noChangeAspect="1" noChangeArrowheads="1"/>
          </p:cNvPicPr>
          <p:nvPr/>
        </p:nvPicPr>
        <p:blipFill>
          <a:blip r:embed="rId2"/>
          <a:srcRect/>
          <a:stretch>
            <a:fillRect/>
          </a:stretch>
        </p:blipFill>
        <p:spPr bwMode="auto">
          <a:xfrm>
            <a:off x="1259632" y="2162275"/>
            <a:ext cx="2761670" cy="3888432"/>
          </a:xfrm>
          <a:prstGeom prst="rect">
            <a:avLst/>
          </a:prstGeom>
          <a:noFill/>
          <a:ln w="9525">
            <a:noFill/>
            <a:miter lim="800000"/>
            <a:headEnd/>
            <a:tailEnd/>
          </a:ln>
        </p:spPr>
      </p:pic>
    </p:spTree>
    <p:extLst>
      <p:ext uri="{BB962C8B-B14F-4D97-AF65-F5344CB8AC3E}">
        <p14:creationId xmlns:p14="http://schemas.microsoft.com/office/powerpoint/2010/main" val="637278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ctr"/>
            <a:r>
              <a:rPr lang="he-IL" sz="2400" b="1" u="sng" dirty="0">
                <a:solidFill>
                  <a:srgbClr val="FF0000"/>
                </a:solidFill>
                <a:latin typeface="David" panose="020E0502060401010101" pitchFamily="34" charset="-79"/>
                <a:cs typeface="David" panose="020E0502060401010101" pitchFamily="34" charset="-79"/>
              </a:rPr>
              <a:t>ישו – תולדות חייו</a:t>
            </a:r>
          </a:p>
        </p:txBody>
      </p:sp>
      <p:sp>
        <p:nvSpPr>
          <p:cNvPr id="3" name="מציין מיקום תוכן 2"/>
          <p:cNvSpPr>
            <a:spLocks noGrp="1"/>
          </p:cNvSpPr>
          <p:nvPr>
            <p:ph idx="1"/>
          </p:nvPr>
        </p:nvSpPr>
        <p:spPr>
          <a:xfrm>
            <a:off x="628650" y="1340768"/>
            <a:ext cx="7886700" cy="4351338"/>
          </a:xfrm>
        </p:spPr>
        <p:txBody>
          <a:bodyPr>
            <a:normAutofit fontScale="85000" lnSpcReduction="20000"/>
          </a:bodyPr>
          <a:lstStyle/>
          <a:p>
            <a:pPr lvl="0">
              <a:lnSpc>
                <a:spcPct val="150000"/>
              </a:lnSpc>
            </a:pPr>
            <a:r>
              <a:rPr lang="he-IL" sz="2000" dirty="0">
                <a:solidFill>
                  <a:prstClr val="black"/>
                </a:solidFill>
                <a:latin typeface="David" panose="020E0502060401010101" pitchFamily="34" charset="-79"/>
                <a:cs typeface="David" panose="020E0502060401010101" pitchFamily="34" charset="-79"/>
              </a:rPr>
              <a:t>ישו נולד, חי ומת כיהודי.</a:t>
            </a:r>
          </a:p>
          <a:p>
            <a:pPr lvl="0">
              <a:lnSpc>
                <a:spcPct val="150000"/>
              </a:lnSpc>
            </a:pPr>
            <a:r>
              <a:rPr lang="he-IL" sz="2000" dirty="0">
                <a:solidFill>
                  <a:prstClr val="black"/>
                </a:solidFill>
                <a:latin typeface="David" panose="020E0502060401010101" pitchFamily="34" charset="-79"/>
                <a:cs typeface="David" panose="020E0502060401010101" pitchFamily="34" charset="-79"/>
              </a:rPr>
              <a:t>הוא נולד לשושלת בית דוד, מבית לחם שביהודה.</a:t>
            </a:r>
          </a:p>
          <a:p>
            <a:pPr lvl="0">
              <a:lnSpc>
                <a:spcPct val="150000"/>
              </a:lnSpc>
            </a:pPr>
            <a:r>
              <a:rPr lang="he-IL" sz="2000" dirty="0">
                <a:solidFill>
                  <a:prstClr val="black"/>
                </a:solidFill>
                <a:latin typeface="David" panose="020E0502060401010101" pitchFamily="34" charset="-79"/>
                <a:cs typeface="David" panose="020E0502060401010101" pitchFamily="34" charset="-79"/>
              </a:rPr>
              <a:t>אמו התעברה מרוח הקודש ולכן הוא נחשב ל-"בן האלוהים".</a:t>
            </a:r>
          </a:p>
          <a:p>
            <a:pPr lvl="0">
              <a:lnSpc>
                <a:spcPct val="150000"/>
              </a:lnSpc>
            </a:pPr>
            <a:r>
              <a:rPr lang="he-IL" sz="2000" dirty="0">
                <a:solidFill>
                  <a:prstClr val="black"/>
                </a:solidFill>
                <a:latin typeface="David" panose="020E0502060401010101" pitchFamily="34" charset="-79"/>
                <a:cs typeface="David" panose="020E0502060401010101" pitchFamily="34" charset="-79"/>
              </a:rPr>
              <a:t>הוא נולד בתק' הורדוס המלך, שציווה להרוג תינוקות בני שנתיים ומטה מאזור בית לחם.</a:t>
            </a:r>
          </a:p>
          <a:p>
            <a:pPr lvl="0">
              <a:lnSpc>
                <a:spcPct val="150000"/>
              </a:lnSpc>
            </a:pPr>
            <a:r>
              <a:rPr lang="he-IL" sz="2000" dirty="0">
                <a:solidFill>
                  <a:prstClr val="black"/>
                </a:solidFill>
                <a:latin typeface="David" panose="020E0502060401010101" pitchFamily="34" charset="-79"/>
                <a:cs typeface="David" panose="020E0502060401010101" pitchFamily="34" charset="-79"/>
              </a:rPr>
              <a:t>המניע לכך היה דברי האסטרולוגים שהגיעו מהמזרח וחזו שנולד כוכב חדש, שעתיד להיות מלך משיח.</a:t>
            </a:r>
          </a:p>
          <a:p>
            <a:pPr lvl="0">
              <a:lnSpc>
                <a:spcPct val="150000"/>
              </a:lnSpc>
            </a:pPr>
            <a:r>
              <a:rPr lang="he-IL" sz="2000" dirty="0">
                <a:solidFill>
                  <a:prstClr val="black"/>
                </a:solidFill>
                <a:latin typeface="David" panose="020E0502060401010101" pitchFamily="34" charset="-79"/>
                <a:cs typeface="David" panose="020E0502060401010101" pitchFamily="34" charset="-79"/>
              </a:rPr>
              <a:t>מלאך מתגלה ליוסף בעלה של מרים ומבקש ממנו לרדת עם המשפחה למצרים ולחזור כאשר ימות מבקש נפש הילד.</a:t>
            </a:r>
          </a:p>
          <a:p>
            <a:pPr lvl="0">
              <a:lnSpc>
                <a:spcPct val="150000"/>
              </a:lnSpc>
            </a:pPr>
            <a:r>
              <a:rPr lang="he-IL" sz="2000" dirty="0">
                <a:solidFill>
                  <a:prstClr val="black"/>
                </a:solidFill>
                <a:latin typeface="David" panose="020E0502060401010101" pitchFamily="34" charset="-79"/>
                <a:cs typeface="David" panose="020E0502060401010101" pitchFamily="34" charset="-79"/>
              </a:rPr>
              <a:t>הם שבים לא"י לאחר ששומעים על מות הורדוס.</a:t>
            </a:r>
          </a:p>
          <a:p>
            <a:pPr lvl="0">
              <a:lnSpc>
                <a:spcPct val="150000"/>
              </a:lnSpc>
            </a:pPr>
            <a:r>
              <a:rPr lang="he-IL" sz="2000" dirty="0">
                <a:solidFill>
                  <a:prstClr val="black"/>
                </a:solidFill>
                <a:latin typeface="David" panose="020E0502060401010101" pitchFamily="34" charset="-79"/>
                <a:cs typeface="David" panose="020E0502060401010101" pitchFamily="34" charset="-79"/>
              </a:rPr>
              <a:t>עוברים לגור בגליל, בנצרת.</a:t>
            </a:r>
          </a:p>
          <a:p>
            <a:endParaRPr lang="he-IL" dirty="0"/>
          </a:p>
        </p:txBody>
      </p:sp>
    </p:spTree>
    <p:extLst>
      <p:ext uri="{BB962C8B-B14F-4D97-AF65-F5344CB8AC3E}">
        <p14:creationId xmlns:p14="http://schemas.microsoft.com/office/powerpoint/2010/main" val="178080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כותרת 1"/>
          <p:cNvSpPr>
            <a:spLocks noGrp="1"/>
          </p:cNvSpPr>
          <p:nvPr>
            <p:ph type="title"/>
          </p:nvPr>
        </p:nvSpPr>
        <p:spPr/>
        <p:txBody>
          <a:bodyPr>
            <a:normAutofit/>
          </a:bodyPr>
          <a:lstStyle/>
          <a:p>
            <a:pPr algn="ctr" eaLnBrk="1" hangingPunct="1"/>
            <a:r>
              <a:rPr lang="he-IL" sz="2400" b="1" u="sng" dirty="0">
                <a:solidFill>
                  <a:srgbClr val="FF0000"/>
                </a:solidFill>
              </a:rPr>
              <a:t>ישו – תולדות חייו</a:t>
            </a:r>
          </a:p>
        </p:txBody>
      </p:sp>
      <p:pic>
        <p:nvPicPr>
          <p:cNvPr id="4" name="Picture 5" descr="250px-Mary16thC"/>
          <p:cNvPicPr>
            <a:picLocks noGrp="1" noChangeAspect="1" noChangeArrowheads="1"/>
          </p:cNvPicPr>
          <p:nvPr>
            <p:ph idx="1"/>
          </p:nvPr>
        </p:nvPicPr>
        <p:blipFill>
          <a:blip r:embed="rId2"/>
          <a:stretch>
            <a:fillRect/>
          </a:stretch>
        </p:blipFill>
        <p:spPr bwMode="auto">
          <a:xfrm>
            <a:off x="7020272" y="4581128"/>
            <a:ext cx="1143000" cy="1458468"/>
          </a:xfrm>
          <a:prstGeom prst="rect">
            <a:avLst/>
          </a:prstGeom>
          <a:noFill/>
          <a:ln w="9525">
            <a:noFill/>
            <a:miter lim="800000"/>
            <a:headEnd/>
            <a:tailEnd/>
          </a:ln>
        </p:spPr>
      </p:pic>
      <p:pic>
        <p:nvPicPr>
          <p:cNvPr id="1028" name="Picture 4" descr="תוצאת תמונה עבור הולדת ישו תמונות"/>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0081" y="1380436"/>
            <a:ext cx="3748061" cy="280430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תוצאת תמונה עבור הולדת ישו תמונות"/>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578" y="3068960"/>
            <a:ext cx="5002852" cy="3272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70904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כותרת 1"/>
          <p:cNvSpPr>
            <a:spLocks noGrp="1"/>
          </p:cNvSpPr>
          <p:nvPr>
            <p:ph type="title"/>
          </p:nvPr>
        </p:nvSpPr>
        <p:spPr>
          <a:xfrm>
            <a:off x="628650" y="116633"/>
            <a:ext cx="7903790" cy="648071"/>
          </a:xfrm>
        </p:spPr>
        <p:txBody>
          <a:bodyPr>
            <a:normAutofit/>
          </a:bodyPr>
          <a:lstStyle/>
          <a:p>
            <a:pPr algn="ctr" eaLnBrk="1" hangingPunct="1"/>
            <a:r>
              <a:rPr lang="he-IL" sz="2400" b="1" u="sng" dirty="0">
                <a:solidFill>
                  <a:srgbClr val="FF0000"/>
                </a:solidFill>
              </a:rPr>
              <a:t>הטבלת ישו </a:t>
            </a:r>
          </a:p>
        </p:txBody>
      </p:sp>
      <p:sp>
        <p:nvSpPr>
          <p:cNvPr id="19458" name="מציין מיקום תוכן 2"/>
          <p:cNvSpPr>
            <a:spLocks noGrp="1"/>
          </p:cNvSpPr>
          <p:nvPr>
            <p:ph idx="1"/>
          </p:nvPr>
        </p:nvSpPr>
        <p:spPr>
          <a:xfrm>
            <a:off x="332073" y="620688"/>
            <a:ext cx="8496944" cy="3314576"/>
          </a:xfrm>
        </p:spPr>
        <p:txBody>
          <a:bodyPr>
            <a:normAutofit lnSpcReduction="10000"/>
          </a:bodyPr>
          <a:lstStyle/>
          <a:p>
            <a:pPr marL="0" indent="0" eaLnBrk="1" hangingPunct="1">
              <a:lnSpc>
                <a:spcPct val="150000"/>
              </a:lnSpc>
              <a:buNone/>
            </a:pPr>
            <a:r>
              <a:rPr lang="he-IL" sz="2000" dirty="0">
                <a:latin typeface="David" panose="020E0502060401010101" pitchFamily="34" charset="-79"/>
                <a:cs typeface="David" panose="020E0502060401010101" pitchFamily="34" charset="-79"/>
              </a:rPr>
              <a:t>כשהיה ישו בן 30 הוטבל ע"י יוחנן המטביל במי הירדן. יוחנן היה אחד המטיפים שהסתובבו ביהודה. </a:t>
            </a:r>
          </a:p>
          <a:p>
            <a:pPr marL="0" indent="0" eaLnBrk="1" hangingPunct="1">
              <a:lnSpc>
                <a:spcPct val="150000"/>
              </a:lnSpc>
              <a:buNone/>
            </a:pPr>
            <a:r>
              <a:rPr lang="he-IL" sz="2000" dirty="0">
                <a:latin typeface="David" panose="020E0502060401010101" pitchFamily="34" charset="-79"/>
                <a:cs typeface="David" panose="020E0502060401010101" pitchFamily="34" charset="-79"/>
              </a:rPr>
              <a:t>מטרת הטבילה הייתה להיטהר לקראת הגאולה הקרובה. </a:t>
            </a:r>
          </a:p>
          <a:p>
            <a:pPr marL="0" indent="0" eaLnBrk="1" hangingPunct="1">
              <a:lnSpc>
                <a:spcPct val="150000"/>
              </a:lnSpc>
              <a:buNone/>
            </a:pPr>
            <a:r>
              <a:rPr lang="he-IL" sz="2000" dirty="0">
                <a:latin typeface="David" panose="020E0502060401010101" pitchFamily="34" charset="-79"/>
                <a:cs typeface="David" panose="020E0502060401010101" pitchFamily="34" charset="-79"/>
              </a:rPr>
              <a:t>לטבילה הייתה משמעות רבה בחייו. הוא הרגיש שרוח האל ירדה עליו ובהשפעתה </a:t>
            </a:r>
            <a:r>
              <a:rPr lang="he-IL" sz="2000">
                <a:latin typeface="David" panose="020E0502060401010101" pitchFamily="34" charset="-79"/>
                <a:cs typeface="David" panose="020E0502060401010101" pitchFamily="34" charset="-79"/>
              </a:rPr>
              <a:t>הוא הסותבב </a:t>
            </a:r>
            <a:r>
              <a:rPr lang="he-IL" sz="2000" dirty="0">
                <a:latin typeface="David" panose="020E0502060401010101" pitchFamily="34" charset="-79"/>
                <a:cs typeface="David" panose="020E0502060401010101" pitchFamily="34" charset="-79"/>
              </a:rPr>
              <a:t>בגליל והטיף בגליל והטיף לאהבת האל ולאהבת האדם. הוא התנגד לאלימות וביקש ממאמיניו לא למכה אלא להטות את הלחי השנייה. ישו האמין כי סליחה, מחילה ואהבה יקרבו את מלכות שמיים.</a:t>
            </a:r>
          </a:p>
          <a:p>
            <a:pPr marL="0" indent="0" eaLnBrk="1" hangingPunct="1">
              <a:lnSpc>
                <a:spcPct val="80000"/>
              </a:lnSpc>
              <a:buNone/>
            </a:pPr>
            <a:endParaRPr lang="he-IL" sz="3000" dirty="0"/>
          </a:p>
        </p:txBody>
      </p:sp>
      <p:pic>
        <p:nvPicPr>
          <p:cNvPr id="19459" name="Picture 4" descr="50701194_wa"/>
          <p:cNvPicPr>
            <a:picLocks noChangeAspect="1" noChangeArrowheads="1"/>
          </p:cNvPicPr>
          <p:nvPr/>
        </p:nvPicPr>
        <p:blipFill>
          <a:blip r:embed="rId2"/>
          <a:srcRect/>
          <a:stretch>
            <a:fillRect/>
          </a:stretch>
        </p:blipFill>
        <p:spPr bwMode="auto">
          <a:xfrm>
            <a:off x="467544" y="3501008"/>
            <a:ext cx="4896544" cy="3167789"/>
          </a:xfrm>
          <a:prstGeom prst="rect">
            <a:avLst/>
          </a:prstGeom>
          <a:noFill/>
          <a:ln w="9525">
            <a:noFill/>
            <a:miter lim="800000"/>
            <a:headEnd/>
            <a:tailEnd/>
          </a:ln>
        </p:spPr>
      </p:pic>
    </p:spTree>
    <p:extLst>
      <p:ext uri="{BB962C8B-B14F-4D97-AF65-F5344CB8AC3E}">
        <p14:creationId xmlns:p14="http://schemas.microsoft.com/office/powerpoint/2010/main" val="42191831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p:cNvSpPr>
          <p:nvPr>
            <p:ph type="title"/>
          </p:nvPr>
        </p:nvSpPr>
        <p:spPr>
          <a:xfrm>
            <a:off x="1547665" y="260648"/>
            <a:ext cx="6552728" cy="864096"/>
          </a:xfrm>
        </p:spPr>
        <p:txBody>
          <a:bodyPr>
            <a:normAutofit/>
          </a:bodyPr>
          <a:lstStyle/>
          <a:p>
            <a:pPr algn="ctr" eaLnBrk="1" hangingPunct="1"/>
            <a:r>
              <a:rPr lang="he-IL" sz="2400" b="1" u="sng" dirty="0">
                <a:solidFill>
                  <a:srgbClr val="FF0000"/>
                </a:solidFill>
              </a:rPr>
              <a:t>ישו מתפרסם בגליל</a:t>
            </a:r>
            <a:endParaRPr lang="en-US" sz="2400" b="1" u="sng" dirty="0">
              <a:solidFill>
                <a:srgbClr val="FF0000"/>
              </a:solidFill>
              <a:cs typeface="Times New Roman" pitchFamily="18" charset="0"/>
            </a:endParaRPr>
          </a:p>
        </p:txBody>
      </p:sp>
      <p:pic>
        <p:nvPicPr>
          <p:cNvPr id="20482" name="Picture 7" descr="womanart014"/>
          <p:cNvPicPr>
            <a:picLocks noChangeAspect="1" noChangeArrowheads="1"/>
          </p:cNvPicPr>
          <p:nvPr/>
        </p:nvPicPr>
        <p:blipFill>
          <a:blip r:embed="rId2"/>
          <a:srcRect/>
          <a:stretch>
            <a:fillRect/>
          </a:stretch>
        </p:blipFill>
        <p:spPr bwMode="auto">
          <a:xfrm>
            <a:off x="250825" y="1268413"/>
            <a:ext cx="3851275" cy="5373687"/>
          </a:xfrm>
          <a:prstGeom prst="rect">
            <a:avLst/>
          </a:prstGeom>
          <a:noFill/>
          <a:ln w="9525">
            <a:noFill/>
            <a:miter lim="800000"/>
            <a:headEnd/>
            <a:tailEnd/>
          </a:ln>
        </p:spPr>
      </p:pic>
      <p:sp>
        <p:nvSpPr>
          <p:cNvPr id="20483" name="Rectangle 8"/>
          <p:cNvSpPr>
            <a:spLocks noChangeArrowheads="1"/>
          </p:cNvSpPr>
          <p:nvPr/>
        </p:nvSpPr>
        <p:spPr bwMode="auto">
          <a:xfrm>
            <a:off x="4283968" y="1700808"/>
            <a:ext cx="4572000" cy="5078313"/>
          </a:xfrm>
          <a:prstGeom prst="rect">
            <a:avLst/>
          </a:prstGeom>
          <a:noFill/>
          <a:ln w="9525">
            <a:noFill/>
            <a:miter lim="800000"/>
            <a:headEnd/>
            <a:tailEnd/>
          </a:ln>
        </p:spPr>
        <p:txBody>
          <a:bodyPr>
            <a:spAutoFit/>
          </a:bodyPr>
          <a:lstStyle/>
          <a:p>
            <a:pPr>
              <a:lnSpc>
                <a:spcPct val="150000"/>
              </a:lnSpc>
              <a:buFontTx/>
              <a:buChar char="•"/>
            </a:pPr>
            <a:r>
              <a:rPr lang="he-IL" sz="2000" dirty="0">
                <a:latin typeface="David" panose="020E0502060401010101" pitchFamily="34" charset="-79"/>
                <a:cs typeface="David" panose="020E0502060401010101" pitchFamily="34" charset="-79"/>
              </a:rPr>
              <a:t>מרגע ההטבלה הוא החל לרפא חולים ולעשות ניסים:</a:t>
            </a:r>
          </a:p>
          <a:p>
            <a:pPr>
              <a:lnSpc>
                <a:spcPct val="150000"/>
              </a:lnSpc>
            </a:pPr>
            <a:r>
              <a:rPr lang="he-IL" sz="2000" dirty="0">
                <a:latin typeface="David" panose="020E0502060401010101" pitchFamily="34" charset="-79"/>
                <a:cs typeface="David" panose="020E0502060401010101" pitchFamily="34" charset="-79"/>
              </a:rPr>
              <a:t>*</a:t>
            </a:r>
            <a:r>
              <a:rPr lang="en-US" sz="2000" dirty="0">
                <a:latin typeface="David" panose="020E0502060401010101" pitchFamily="34" charset="-79"/>
                <a:cs typeface="David" panose="020E0502060401010101" pitchFamily="34" charset="-79"/>
              </a:rPr>
              <a:t> </a:t>
            </a:r>
            <a:r>
              <a:rPr lang="he-IL" sz="2000" dirty="0">
                <a:latin typeface="David" panose="020E0502060401010101" pitchFamily="34" charset="-79"/>
                <a:cs typeface="David" panose="020E0502060401010101" pitchFamily="34" charset="-79"/>
              </a:rPr>
              <a:t>מרפא נכים, מצורעים מוכי ירח ועיוורים.</a:t>
            </a:r>
          </a:p>
          <a:p>
            <a:pPr>
              <a:lnSpc>
                <a:spcPct val="150000"/>
              </a:lnSpc>
            </a:pPr>
            <a:r>
              <a:rPr lang="he-IL" sz="2000" dirty="0">
                <a:latin typeface="David" panose="020E0502060401010101" pitchFamily="34" charset="-79"/>
                <a:cs typeface="David" panose="020E0502060401010101" pitchFamily="34" charset="-79"/>
              </a:rPr>
              <a:t>*</a:t>
            </a:r>
            <a:r>
              <a:rPr lang="en-US" sz="2000" dirty="0">
                <a:latin typeface="David" panose="020E0502060401010101" pitchFamily="34" charset="-79"/>
                <a:cs typeface="David" panose="020E0502060401010101" pitchFamily="34" charset="-79"/>
              </a:rPr>
              <a:t> </a:t>
            </a:r>
            <a:r>
              <a:rPr lang="he-IL" sz="2000" dirty="0">
                <a:latin typeface="David" panose="020E0502060401010101" pitchFamily="34" charset="-79"/>
                <a:cs typeface="David" panose="020E0502060401010101" pitchFamily="34" charset="-79"/>
              </a:rPr>
              <a:t>מאכיל רעבים: 5,000 איש מ-5 כיכרות לחם ושני דגים. </a:t>
            </a:r>
          </a:p>
          <a:p>
            <a:pPr>
              <a:lnSpc>
                <a:spcPct val="150000"/>
              </a:lnSpc>
            </a:pPr>
            <a:r>
              <a:rPr lang="he-IL" sz="2000" dirty="0">
                <a:latin typeface="David" panose="020E0502060401010101" pitchFamily="34" charset="-79"/>
                <a:cs typeface="David" panose="020E0502060401010101" pitchFamily="34" charset="-79"/>
              </a:rPr>
              <a:t>*</a:t>
            </a:r>
            <a:r>
              <a:rPr lang="en-US" sz="2000" dirty="0">
                <a:latin typeface="David" panose="020E0502060401010101" pitchFamily="34" charset="-79"/>
                <a:cs typeface="David" panose="020E0502060401010101" pitchFamily="34" charset="-79"/>
              </a:rPr>
              <a:t> </a:t>
            </a:r>
            <a:r>
              <a:rPr lang="he-IL" sz="2000" dirty="0">
                <a:latin typeface="David" panose="020E0502060401010101" pitchFamily="34" charset="-79"/>
                <a:cs typeface="David" panose="020E0502060401010101" pitchFamily="34" charset="-79"/>
              </a:rPr>
              <a:t>ישו הולך על מי הכנרת. </a:t>
            </a:r>
          </a:p>
          <a:p>
            <a:pPr>
              <a:lnSpc>
                <a:spcPct val="150000"/>
              </a:lnSpc>
            </a:pPr>
            <a:r>
              <a:rPr lang="he-IL" sz="2000" dirty="0">
                <a:latin typeface="David" panose="020E0502060401010101" pitchFamily="34" charset="-79"/>
                <a:cs typeface="David" panose="020E0502060401010101" pitchFamily="34" charset="-79"/>
              </a:rPr>
              <a:t> </a:t>
            </a:r>
          </a:p>
          <a:p>
            <a:pPr>
              <a:lnSpc>
                <a:spcPct val="150000"/>
              </a:lnSpc>
            </a:pPr>
            <a:r>
              <a:rPr lang="he-IL" sz="2000" dirty="0">
                <a:latin typeface="David" panose="020E0502060401010101" pitchFamily="34" charset="-79"/>
                <a:cs typeface="David" panose="020E0502060401010101" pitchFamily="34" charset="-79"/>
              </a:rPr>
              <a:t>בעקבות ניסים אלו הוא מתפרסם בגליל ונוהרים אחריו המון רב (ביניהם 12 תלמידיו) והם מאמינים שישו הוא המשיח.</a:t>
            </a:r>
          </a:p>
          <a:p>
            <a:r>
              <a:rPr lang="he-IL" sz="2400" dirty="0"/>
              <a:t> </a:t>
            </a:r>
          </a:p>
        </p:txBody>
      </p:sp>
    </p:spTree>
    <p:extLst>
      <p:ext uri="{BB962C8B-B14F-4D97-AF65-F5344CB8AC3E}">
        <p14:creationId xmlns:p14="http://schemas.microsoft.com/office/powerpoint/2010/main" val="39207182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כותרת 1"/>
          <p:cNvSpPr>
            <a:spLocks noGrp="1"/>
          </p:cNvSpPr>
          <p:nvPr>
            <p:ph type="title"/>
          </p:nvPr>
        </p:nvSpPr>
        <p:spPr/>
        <p:txBody>
          <a:bodyPr>
            <a:normAutofit/>
          </a:bodyPr>
          <a:lstStyle/>
          <a:p>
            <a:pPr algn="ctr" eaLnBrk="1" hangingPunct="1"/>
            <a:r>
              <a:rPr lang="he-IL" sz="2400" b="1" u="sng" dirty="0">
                <a:solidFill>
                  <a:srgbClr val="FF0000"/>
                </a:solidFill>
              </a:rPr>
              <a:t>ישו מגיע לירושלים</a:t>
            </a:r>
          </a:p>
        </p:txBody>
      </p:sp>
      <p:sp>
        <p:nvSpPr>
          <p:cNvPr id="21506" name="מציין מיקום תוכן 2"/>
          <p:cNvSpPr>
            <a:spLocks noGrp="1"/>
          </p:cNvSpPr>
          <p:nvPr>
            <p:ph idx="1"/>
          </p:nvPr>
        </p:nvSpPr>
        <p:spPr/>
        <p:txBody>
          <a:bodyPr>
            <a:normAutofit/>
          </a:bodyPr>
          <a:lstStyle/>
          <a:p>
            <a:pPr marL="0" indent="0" algn="just" eaLnBrk="1" hangingPunct="1">
              <a:lnSpc>
                <a:spcPct val="150000"/>
              </a:lnSpc>
              <a:buNone/>
            </a:pPr>
            <a:r>
              <a:rPr lang="he-IL" sz="2000" dirty="0">
                <a:latin typeface="David" panose="020E0502060401010101" pitchFamily="34" charset="-79"/>
                <a:cs typeface="David" panose="020E0502060401010101" pitchFamily="34" charset="-79"/>
              </a:rPr>
              <a:t>ישו עולה לירושלים לקראת חג הפסח, הוא האשים את הכוהנים בשחיתויות, וקורא להמון לחזור בתשובה על מנת לזכות במלכות שמיים.</a:t>
            </a:r>
          </a:p>
          <a:p>
            <a:pPr marL="0" indent="0" eaLnBrk="1" hangingPunct="1">
              <a:buNone/>
            </a:pPr>
            <a:endParaRPr lang="he-IL" dirty="0"/>
          </a:p>
          <a:p>
            <a:pPr eaLnBrk="1" hangingPunct="1"/>
            <a:endParaRPr lang="he-IL" dirty="0"/>
          </a:p>
        </p:txBody>
      </p:sp>
    </p:spTree>
    <p:extLst>
      <p:ext uri="{BB962C8B-B14F-4D97-AF65-F5344CB8AC3E}">
        <p14:creationId xmlns:p14="http://schemas.microsoft.com/office/powerpoint/2010/main" val="2701186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כותרת 1"/>
          <p:cNvSpPr>
            <a:spLocks noGrp="1"/>
          </p:cNvSpPr>
          <p:nvPr>
            <p:ph type="title"/>
          </p:nvPr>
        </p:nvSpPr>
        <p:spPr>
          <a:xfrm>
            <a:off x="628650" y="-171399"/>
            <a:ext cx="7903790" cy="936104"/>
          </a:xfrm>
        </p:spPr>
        <p:txBody>
          <a:bodyPr>
            <a:normAutofit/>
          </a:bodyPr>
          <a:lstStyle/>
          <a:p>
            <a:pPr algn="ctr" eaLnBrk="1" hangingPunct="1"/>
            <a:r>
              <a:rPr lang="he-IL" sz="2000" b="1" u="sng" dirty="0">
                <a:solidFill>
                  <a:srgbClr val="FF0000"/>
                </a:solidFill>
                <a:latin typeface="David" panose="020E0502060401010101" pitchFamily="34" charset="-79"/>
                <a:cs typeface="David" panose="020E0502060401010101" pitchFamily="34" charset="-79"/>
              </a:rPr>
              <a:t>תפיסתו של ישו</a:t>
            </a:r>
          </a:p>
        </p:txBody>
      </p:sp>
      <p:sp>
        <p:nvSpPr>
          <p:cNvPr id="22530" name="מציין מיקום תוכן 2"/>
          <p:cNvSpPr>
            <a:spLocks noGrp="1"/>
          </p:cNvSpPr>
          <p:nvPr>
            <p:ph idx="1"/>
          </p:nvPr>
        </p:nvSpPr>
        <p:spPr>
          <a:xfrm>
            <a:off x="2444511" y="548680"/>
            <a:ext cx="6519977" cy="5362542"/>
          </a:xfrm>
        </p:spPr>
        <p:txBody>
          <a:bodyPr>
            <a:normAutofit fontScale="25000" lnSpcReduction="20000"/>
          </a:bodyPr>
          <a:lstStyle/>
          <a:p>
            <a:pPr algn="just" eaLnBrk="1" hangingPunct="1">
              <a:lnSpc>
                <a:spcPct val="160000"/>
              </a:lnSpc>
            </a:pPr>
            <a:r>
              <a:rPr lang="he-IL" sz="8000" dirty="0">
                <a:latin typeface="David" panose="020E0502060401010101" pitchFamily="34" charset="-79"/>
                <a:cs typeface="David" panose="020E0502060401010101" pitchFamily="34" charset="-79"/>
              </a:rPr>
              <a:t>ליהודים ולרומאים מניע לתפוס את ישו והוא הופך לנרדף.</a:t>
            </a:r>
          </a:p>
          <a:p>
            <a:pPr algn="just" eaLnBrk="1" hangingPunct="1">
              <a:lnSpc>
                <a:spcPct val="160000"/>
              </a:lnSpc>
            </a:pPr>
            <a:r>
              <a:rPr lang="he-IL" sz="8000" dirty="0">
                <a:latin typeface="David" panose="020E0502060401010101" pitchFamily="34" charset="-79"/>
                <a:cs typeface="David" panose="020E0502060401010101" pitchFamily="34" charset="-79"/>
              </a:rPr>
              <a:t>וכך, לאחר שסיים את ארוחת חג הפסח בירושלים יחד עם 12 תלמידיו, הוסגר ע"י תלמידו 'יהודה איש קריות'. </a:t>
            </a:r>
          </a:p>
          <a:p>
            <a:pPr algn="just" eaLnBrk="1" hangingPunct="1">
              <a:lnSpc>
                <a:spcPct val="160000"/>
              </a:lnSpc>
            </a:pPr>
            <a:r>
              <a:rPr lang="he-IL" sz="8000" dirty="0">
                <a:latin typeface="David" panose="020E0502060401010101" pitchFamily="34" charset="-79"/>
                <a:cs typeface="David" panose="020E0502060401010101" pitchFamily="34" charset="-79"/>
              </a:rPr>
              <a:t>סעודה זו מכונה "הסעודה האחרונה", כי לאחריה הומת.</a:t>
            </a:r>
          </a:p>
          <a:p>
            <a:pPr algn="just">
              <a:lnSpc>
                <a:spcPct val="160000"/>
              </a:lnSpc>
            </a:pPr>
            <a:r>
              <a:rPr lang="he-IL" sz="8000" dirty="0">
                <a:latin typeface="David" panose="020E0502060401010101" pitchFamily="34" charset="-79"/>
                <a:cs typeface="David" panose="020E0502060401010101" pitchFamily="34" charset="-79"/>
              </a:rPr>
              <a:t>ישו הובא לידי הכהן הגדול, וזה הסגירו לרומאים.</a:t>
            </a:r>
          </a:p>
          <a:p>
            <a:pPr algn="just">
              <a:lnSpc>
                <a:spcPct val="160000"/>
              </a:lnSpc>
            </a:pPr>
            <a:r>
              <a:rPr lang="he-IL" sz="8000" dirty="0">
                <a:latin typeface="David" panose="020E0502060401010101" pitchFamily="34" charset="-79"/>
                <a:cs typeface="David" panose="020E0502060401010101" pitchFamily="34" charset="-79"/>
              </a:rPr>
              <a:t>הוא הועמד למשפט בפני הנציב הרומי, </a:t>
            </a:r>
            <a:r>
              <a:rPr lang="he-IL" sz="8000" dirty="0" err="1">
                <a:latin typeface="David" panose="020E0502060401010101" pitchFamily="34" charset="-79"/>
                <a:cs typeface="David" panose="020E0502060401010101" pitchFamily="34" charset="-79"/>
              </a:rPr>
              <a:t>פונטיוס</a:t>
            </a:r>
            <a:r>
              <a:rPr lang="he-IL" sz="8000" dirty="0">
                <a:latin typeface="David" panose="020E0502060401010101" pitchFamily="34" charset="-79"/>
                <a:cs typeface="David" panose="020E0502060401010101" pitchFamily="34" charset="-79"/>
              </a:rPr>
              <a:t> </a:t>
            </a:r>
            <a:r>
              <a:rPr lang="he-IL" sz="8000" dirty="0" err="1">
                <a:latin typeface="David" panose="020E0502060401010101" pitchFamily="34" charset="-79"/>
                <a:cs typeface="David" panose="020E0502060401010101" pitchFamily="34" charset="-79"/>
              </a:rPr>
              <a:t>פילטוס</a:t>
            </a:r>
            <a:r>
              <a:rPr lang="he-IL" sz="8000" dirty="0">
                <a:latin typeface="David" panose="020E0502060401010101" pitchFamily="34" charset="-79"/>
                <a:cs typeface="David" panose="020E0502060401010101" pitchFamily="34" charset="-79"/>
              </a:rPr>
              <a:t>, וזה הוציאו להורג בצליבה.</a:t>
            </a:r>
          </a:p>
          <a:p>
            <a:pPr algn="just">
              <a:lnSpc>
                <a:spcPct val="160000"/>
              </a:lnSpc>
            </a:pPr>
            <a:r>
              <a:rPr lang="he-IL" sz="8000" dirty="0">
                <a:latin typeface="David" panose="020E0502060401010101" pitchFamily="34" charset="-79"/>
                <a:cs typeface="David" panose="020E0502060401010101" pitchFamily="34" charset="-79"/>
              </a:rPr>
              <a:t>בדרך לצליבתו המון העם ביזה אותו; לעג לו, קילל אותו וירק עליו.</a:t>
            </a:r>
          </a:p>
          <a:p>
            <a:pPr algn="just">
              <a:lnSpc>
                <a:spcPct val="160000"/>
              </a:lnSpc>
            </a:pPr>
            <a:r>
              <a:rPr lang="he-IL" sz="8000" dirty="0">
                <a:latin typeface="David" panose="020E0502060401010101" pitchFamily="34" charset="-79"/>
                <a:cs typeface="David" panose="020E0502060401010101" pitchFamily="34" charset="-79"/>
              </a:rPr>
              <a:t>דרך זו נקראת "ויה </a:t>
            </a:r>
            <a:r>
              <a:rPr lang="he-IL" sz="8000" dirty="0" err="1">
                <a:latin typeface="David" panose="020E0502060401010101" pitchFamily="34" charset="-79"/>
                <a:cs typeface="David" panose="020E0502060401010101" pitchFamily="34" charset="-79"/>
              </a:rPr>
              <a:t>דלורוזה</a:t>
            </a:r>
            <a:r>
              <a:rPr lang="he-IL" sz="8000" dirty="0">
                <a:latin typeface="David" panose="020E0502060401010101" pitchFamily="34" charset="-79"/>
                <a:cs typeface="David" panose="020E0502060401010101" pitchFamily="34" charset="-79"/>
              </a:rPr>
              <a:t>"= דרך הייסורים שהיא ציוני דרך לאירועים שקרו לישו כשנשא את הצלב על גבו.</a:t>
            </a:r>
          </a:p>
          <a:p>
            <a:pPr algn="just">
              <a:lnSpc>
                <a:spcPct val="160000"/>
              </a:lnSpc>
            </a:pPr>
            <a:r>
              <a:rPr lang="he-IL" sz="8000" dirty="0">
                <a:latin typeface="David" panose="020E0502060401010101" pitchFamily="34" charset="-79"/>
                <a:cs typeface="David" panose="020E0502060401010101" pitchFamily="34" charset="-79"/>
              </a:rPr>
              <a:t>הוא נצלב ביום שישי בצהריים.</a:t>
            </a:r>
          </a:p>
          <a:p>
            <a:endParaRPr lang="en-US" dirty="0">
              <a:cs typeface="Arial" charset="0"/>
            </a:endParaRPr>
          </a:p>
          <a:p>
            <a:pPr eaLnBrk="1" hangingPunct="1">
              <a:lnSpc>
                <a:spcPct val="90000"/>
              </a:lnSpc>
            </a:pPr>
            <a:endParaRPr lang="he-IL" dirty="0"/>
          </a:p>
        </p:txBody>
      </p:sp>
      <p:pic>
        <p:nvPicPr>
          <p:cNvPr id="1026" name="Picture 2" descr="https://upload.wikimedia.org/wikipedia/commons/thumb/d/d7/Cristo_crucificado.jpg/800px-Cristo_crucificad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1271" y="826039"/>
            <a:ext cx="2303240" cy="5085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6289559"/>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2533</TotalTime>
  <Words>1306</Words>
  <Application>Microsoft Office PowerPoint</Application>
  <PresentationFormat>‫הצגה על המסך (4:3)</PresentationFormat>
  <Paragraphs>123</Paragraphs>
  <Slides>26</Slides>
  <Notes>0</Notes>
  <HiddenSlides>0</HiddenSlides>
  <MMClips>0</MMClips>
  <ScaleCrop>false</ScaleCrop>
  <HeadingPairs>
    <vt:vector size="6" baseType="variant">
      <vt:variant>
        <vt:lpstr>גופנים בשימוש</vt:lpstr>
      </vt:variant>
      <vt:variant>
        <vt:i4>5</vt:i4>
      </vt:variant>
      <vt:variant>
        <vt:lpstr>ערכת נושא</vt:lpstr>
      </vt:variant>
      <vt:variant>
        <vt:i4>1</vt:i4>
      </vt:variant>
      <vt:variant>
        <vt:lpstr>כותרות שקופיות</vt:lpstr>
      </vt:variant>
      <vt:variant>
        <vt:i4>26</vt:i4>
      </vt:variant>
    </vt:vector>
  </HeadingPairs>
  <TitlesOfParts>
    <vt:vector size="32" baseType="lpstr">
      <vt:lpstr>Arial</vt:lpstr>
      <vt:lpstr>Calibri</vt:lpstr>
      <vt:lpstr>Calibri Light</vt:lpstr>
      <vt:lpstr>David</vt:lpstr>
      <vt:lpstr>Times New Roman</vt:lpstr>
      <vt:lpstr>ערכת נושא Office</vt:lpstr>
      <vt:lpstr>לידת אירופה הנוצרית איך נולדה הנצרות?</vt:lpstr>
      <vt:lpstr>מצגת של PowerPoint‏</vt:lpstr>
      <vt:lpstr>   על רקע המצב הקשה שהיה בארץ מבחינה מדינית ( - פוליטית), דתית, כלכלית וחברתית, הופיעו ביהודה אנשים שהבטיחו להביא את גאולה (ושלרוב הובנה כשיחרור מעול הרומאים). אחד מהאנשים האלה היה ישו. </vt:lpstr>
      <vt:lpstr>ישו – תולדות חייו</vt:lpstr>
      <vt:lpstr>ישו – תולדות חייו</vt:lpstr>
      <vt:lpstr>הטבלת ישו </vt:lpstr>
      <vt:lpstr>ישו מתפרסם בגליל</vt:lpstr>
      <vt:lpstr>ישו מגיע לירושלים</vt:lpstr>
      <vt:lpstr>תפיסתו של ישו</vt:lpstr>
      <vt:lpstr>מצגת של PowerPoint‏</vt:lpstr>
      <vt:lpstr>תפיסת ישו</vt:lpstr>
      <vt:lpstr>ישו קם לתחייה</vt:lpstr>
      <vt:lpstr>הפצת הבשורה</vt:lpstr>
      <vt:lpstr>מצגת של PowerPoint‏</vt:lpstr>
      <vt:lpstr>הפצת תורתו של ישו</vt:lpstr>
      <vt:lpstr>מנזר השתקנים בלטרון</vt:lpstr>
      <vt:lpstr>הפצת תורתו של ישו</vt:lpstr>
      <vt:lpstr>הפצת תורתו של ישו</vt:lpstr>
      <vt:lpstr>טקסים, אמונות וחגים בדת הנוצרית</vt:lpstr>
      <vt:lpstr>הסקרמנטים (טקסים) של הנוצרים</vt:lpstr>
      <vt:lpstr>מצגת של PowerPoint‏</vt:lpstr>
      <vt:lpstr>מצגת של PowerPoint‏</vt:lpstr>
      <vt:lpstr>מאפייני המאמינים</vt:lpstr>
      <vt:lpstr>מצגת של PowerPoint‏</vt:lpstr>
      <vt:lpstr>הברית החדשה והישנה</vt:lpstr>
      <vt:lpstr>מצגת של PowerPoint‏</vt:lpstr>
    </vt:vector>
  </TitlesOfParts>
  <Company>municipality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לידת אירופה הנוצרית</dc:title>
  <dc:creator>מורה</dc:creator>
  <cp:lastModifiedBy>קרן חסדאי פרץ</cp:lastModifiedBy>
  <cp:revision>87</cp:revision>
  <dcterms:created xsi:type="dcterms:W3CDTF">2012-11-29T07:49:20Z</dcterms:created>
  <dcterms:modified xsi:type="dcterms:W3CDTF">2024-06-17T08:31:30Z</dcterms:modified>
</cp:coreProperties>
</file>