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sldIdLst>
    <p:sldId id="256" r:id="rId2"/>
    <p:sldId id="258" r:id="rId3"/>
    <p:sldId id="267" r:id="rId4"/>
    <p:sldId id="260" r:id="rId5"/>
    <p:sldId id="261" r:id="rId6"/>
    <p:sldId id="269" r:id="rId7"/>
    <p:sldId id="270" r:id="rId8"/>
    <p:sldId id="265" r:id="rId9"/>
    <p:sldId id="262" r:id="rId10"/>
    <p:sldId id="257" r:id="rId11"/>
    <p:sldId id="266" r:id="rId12"/>
    <p:sldId id="263" r:id="rId13"/>
    <p:sldId id="259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12" autoAdjust="0"/>
    <p:restoredTop sz="94660"/>
  </p:normalViewPr>
  <p:slideViewPr>
    <p:cSldViewPr>
      <p:cViewPr varScale="1">
        <p:scale>
          <a:sx n="65" d="100"/>
          <a:sy n="65" d="100"/>
        </p:scale>
        <p:origin x="17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22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986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947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2815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178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0174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113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873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155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79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534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7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294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437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156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597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27102-8346-417A-B273-52D0427E4BDE}" type="datetimeFigureOut">
              <a:rPr lang="he-IL" smtClean="0"/>
              <a:t>כ"ג/אב/תשפ"ד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44B386-36AF-4D66-B3F9-0C22036643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257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19672" y="2564904"/>
            <a:ext cx="7344816" cy="1340720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חומרים אי- אורגניים</a:t>
            </a:r>
            <a:br>
              <a:rPr lang="he-IL" dirty="0"/>
            </a:br>
            <a:r>
              <a:rPr lang="he-IL" dirty="0"/>
              <a:t>מים ומינרלים</a:t>
            </a:r>
          </a:p>
        </p:txBody>
      </p:sp>
    </p:spTree>
    <p:extLst>
      <p:ext uri="{BB962C8B-B14F-4D97-AF65-F5344CB8AC3E}">
        <p14:creationId xmlns:p14="http://schemas.microsoft.com/office/powerpoint/2010/main" val="410473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המלחים משתתפים בבניית הגוף ותפקודו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5577" y="2133600"/>
            <a:ext cx="7778824" cy="3777622"/>
          </a:xfrm>
        </p:spPr>
        <p:txBody>
          <a:bodyPr>
            <a:normAutofit/>
          </a:bodyPr>
          <a:lstStyle/>
          <a:p>
            <a:r>
              <a:rPr lang="he-IL" b="1" dirty="0"/>
              <a:t>בגופם של היצורים החיים נמצאים המלחים בכמות קטנה יחסית, אך אי אפשר בלעדיהם.</a:t>
            </a:r>
          </a:p>
          <a:p>
            <a:r>
              <a:rPr lang="he-IL" b="1" dirty="0"/>
              <a:t>הם מהווים מרכיב הכרחי לבניית הרקמות השונות בגוף היצור ודרושים לקיום תהליכים רבים.</a:t>
            </a:r>
          </a:p>
          <a:p>
            <a:r>
              <a:rPr lang="he-IL" b="1" dirty="0"/>
              <a:t>האדם ובע"ח קולטים את המלחים ממזונם, על כן יש להקפיד שהמזון יהיה מגוון ויכיל את כל המלחים הנחוצים.</a:t>
            </a:r>
          </a:p>
          <a:p>
            <a:r>
              <a:rPr lang="he-IL" b="1" dirty="0"/>
              <a:t>גם צמחים זקוקים למלחים. חוסר מלחים בצמחים פוגם בהתפתחותם. ידועות מחלות צמחים הנגרמות בשל היעדר מלחים </a:t>
            </a:r>
            <a:r>
              <a:rPr lang="he-IL" b="1" dirty="0" err="1"/>
              <a:t>מסויימים</a:t>
            </a:r>
            <a:r>
              <a:rPr lang="he-IL" b="1" dirty="0"/>
              <a:t>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728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e-IL" dirty="0"/>
              <a:t>תופעות מחסור- המלחים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he-IL" dirty="0"/>
              <a:t>מלחי סידן – קושי ויציבות לעצמות ולשיניים.</a:t>
            </a:r>
          </a:p>
          <a:p>
            <a:pPr algn="r" rtl="1" eaLnBrk="1" hangingPunct="1"/>
            <a:r>
              <a:rPr lang="he-IL" dirty="0"/>
              <a:t>מחלת הרככת, מחלת האוסטאופורוזיס</a:t>
            </a:r>
          </a:p>
          <a:p>
            <a:pPr algn="r" rtl="1" eaLnBrk="1" hangingPunct="1"/>
            <a:endParaRPr lang="he-IL" dirty="0"/>
          </a:p>
          <a:p>
            <a:pPr algn="r" rtl="1" eaLnBrk="1" hangingPunct="1"/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9712"/>
            <a:ext cx="9036496" cy="41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16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59632" y="476672"/>
            <a:ext cx="7239000" cy="5979064"/>
          </a:xfrm>
        </p:spPr>
        <p:txBody>
          <a:bodyPr>
            <a:normAutofit/>
          </a:bodyPr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b="1" dirty="0"/>
              <a:t>המוגלובין – בנוי מחלבון ומחומר אורגני המכיל יונים של ברזל. מחסור ביוני ברזל עלול לגרום לאנמיה תזונתית. </a:t>
            </a:r>
            <a:r>
              <a:rPr lang="he-IL" sz="1400" b="1" dirty="0"/>
              <a:t>(* מאמר)</a:t>
            </a:r>
          </a:p>
          <a:p>
            <a:r>
              <a:rPr lang="he-IL" b="1" dirty="0"/>
              <a:t> גם צמחים זקוקים למלחים השונים: מלחי חנקן, זרחן, סידן ,ברזל , מגנזיום ועוד.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9965"/>
            <a:ext cx="4330862" cy="408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57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239000" cy="44466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e-IL" dirty="0">
                <a:cs typeface="Tahoma" pitchFamily="34" charset="0"/>
              </a:rPr>
              <a:t>מינרלים</a:t>
            </a:r>
            <a:endParaRPr lang="en-US" dirty="0">
              <a:cs typeface="Tahoma" pitchFamily="34" charset="0"/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8532440" cy="60932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8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8925" y="498193"/>
            <a:ext cx="3124200" cy="55432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he-IL" dirty="0">
                <a:cs typeface="Tahoma" pitchFamily="34" charset="0"/>
              </a:rPr>
              <a:t>חומרים בגוף</a:t>
            </a:r>
            <a:endParaRPr lang="en-US" dirty="0">
              <a:cs typeface="Tahoma" pitchFamily="34" charset="0"/>
            </a:endParaRPr>
          </a:p>
        </p:txBody>
      </p:sp>
      <p:sp>
        <p:nvSpPr>
          <p:cNvPr id="5123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39750" y="3933825"/>
            <a:ext cx="8636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dirty="0">
                <a:cs typeface="Arial" pitchFamily="34" charset="0"/>
              </a:rPr>
              <a:t>מים</a:t>
            </a:r>
            <a:endParaRPr lang="en-US" dirty="0"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9388" y="2205038"/>
            <a:ext cx="4211637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sz="4000" dirty="0">
                <a:cs typeface="Arial" pitchFamily="34" charset="0"/>
              </a:rPr>
              <a:t>חומרים אי אורגניים</a:t>
            </a:r>
            <a:endParaRPr lang="en-US" sz="4000" dirty="0">
              <a:cs typeface="Arial" pitchFamily="34" charset="0"/>
            </a:endParaRPr>
          </a:p>
        </p:txBody>
      </p:sp>
      <p:sp>
        <p:nvSpPr>
          <p:cNvPr id="5125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908175" y="3933825"/>
            <a:ext cx="1223963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dirty="0">
                <a:cs typeface="Arial" pitchFamily="34" charset="0"/>
              </a:rPr>
              <a:t>מלחים, מינרלים</a:t>
            </a:r>
            <a:endParaRPr lang="en-US" dirty="0">
              <a:cs typeface="Arial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076825" y="2205038"/>
            <a:ext cx="3455988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sz="4000" dirty="0">
                <a:cs typeface="Arial" pitchFamily="34" charset="0"/>
              </a:rPr>
              <a:t>חומרים אורגניים</a:t>
            </a:r>
            <a:endParaRPr lang="en-US" sz="4000" dirty="0">
              <a:cs typeface="Arial" pitchFamily="34" charset="0"/>
            </a:endParaRPr>
          </a:p>
        </p:txBody>
      </p:sp>
      <p:sp>
        <p:nvSpPr>
          <p:cNvPr id="5127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51275" y="3933825"/>
            <a:ext cx="216058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>
                <a:cs typeface="Arial" pitchFamily="34" charset="0"/>
              </a:rPr>
              <a:t>חומרים שומניים</a:t>
            </a:r>
            <a:endParaRPr lang="en-US">
              <a:cs typeface="Arial" pitchFamily="34" charset="0"/>
            </a:endParaRPr>
          </a:p>
        </p:txBody>
      </p:sp>
      <p:sp>
        <p:nvSpPr>
          <p:cNvPr id="5128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227763" y="3933825"/>
            <a:ext cx="115252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>
                <a:cs typeface="Arial" pitchFamily="34" charset="0"/>
              </a:rPr>
              <a:t>חלבונים</a:t>
            </a:r>
            <a:endParaRPr lang="en-US">
              <a:cs typeface="Arial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596188" y="3933825"/>
            <a:ext cx="1295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dirty="0">
                <a:cs typeface="Arial" pitchFamily="34" charset="0"/>
              </a:rPr>
              <a:t>פחמימות</a:t>
            </a:r>
            <a:endParaRPr lang="en-US" dirty="0">
              <a:cs typeface="Arial" pitchFamily="34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2700338" y="1125538"/>
            <a:ext cx="1584325" cy="1006475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716463" y="1052513"/>
            <a:ext cx="1511300" cy="1152525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116013" y="2924175"/>
            <a:ext cx="214312" cy="100965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843213" y="2924175"/>
            <a:ext cx="0" cy="100965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5219700" y="2924175"/>
            <a:ext cx="576263" cy="100965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6732588" y="2924175"/>
            <a:ext cx="0" cy="936625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7667625" y="2924175"/>
            <a:ext cx="360363" cy="936625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5137" name="Text Box 1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35375" y="5217647"/>
            <a:ext cx="216058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>
                <a:cs typeface="Arial" pitchFamily="34" charset="0"/>
              </a:rPr>
              <a:t>ויטמינים</a:t>
            </a:r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9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6491" y="404664"/>
            <a:ext cx="5410944" cy="698336"/>
          </a:xfrm>
        </p:spPr>
        <p:txBody>
          <a:bodyPr/>
          <a:lstStyle/>
          <a:p>
            <a:pPr eaLnBrk="1" hangingPunct="1"/>
            <a:r>
              <a:rPr lang="he-IL" dirty="0"/>
              <a:t>היכן נמצאים המים בגוף?</a:t>
            </a:r>
            <a:endParaRPr 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rtl="1" eaLnBrk="1" hangingPunct="1">
              <a:buFontTx/>
              <a:buNone/>
            </a:pPr>
            <a:r>
              <a:rPr lang="he-IL"/>
              <a:t> </a:t>
            </a:r>
            <a:r>
              <a:rPr lang="he-IL" b="1"/>
              <a:t>בכל חלקי הגוף!</a:t>
            </a:r>
          </a:p>
          <a:p>
            <a:pPr algn="ctr" rtl="1" eaLnBrk="1" hangingPunct="1">
              <a:buFontTx/>
              <a:buNone/>
            </a:pPr>
            <a:r>
              <a:rPr lang="he-IL" b="1"/>
              <a:t>בתאים</a:t>
            </a:r>
          </a:p>
          <a:p>
            <a:pPr algn="ctr" rtl="1" eaLnBrk="1" hangingPunct="1">
              <a:buFontTx/>
              <a:buNone/>
            </a:pPr>
            <a:r>
              <a:rPr lang="he-IL" b="1"/>
              <a:t> ברווחים שבין התאים</a:t>
            </a:r>
          </a:p>
          <a:p>
            <a:pPr algn="ctr" rtl="1" eaLnBrk="1" hangingPunct="1">
              <a:buFontTx/>
              <a:buNone/>
            </a:pPr>
            <a:r>
              <a:rPr lang="he-IL" b="1"/>
              <a:t> בצינורות ההובלה</a:t>
            </a:r>
          </a:p>
          <a:p>
            <a:pPr algn="ctr" rtl="1" eaLnBrk="1" hangingPunct="1">
              <a:buFontTx/>
              <a:buNone/>
            </a:pPr>
            <a:r>
              <a:rPr lang="he-IL" b="1"/>
              <a:t> בעצמות</a:t>
            </a:r>
          </a:p>
          <a:p>
            <a:pPr algn="ctr" rtl="1" eaLnBrk="1" hangingPunct="1">
              <a:buFontTx/>
              <a:buNone/>
            </a:pPr>
            <a:r>
              <a:rPr lang="he-IL" b="1"/>
              <a:t> ועוד...</a:t>
            </a:r>
            <a:endParaRPr lang="en-US" b="1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5626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7239000" cy="6263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e-IL" dirty="0">
                <a:cs typeface="Tahoma" pitchFamily="34" charset="0"/>
              </a:rPr>
              <a:t>תכולת המים בגוף האדם</a:t>
            </a:r>
            <a:endParaRPr lang="en-US" dirty="0">
              <a:cs typeface="Tahoma" pitchFamily="34" charset="0"/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72763"/>
            <a:ext cx="7524328" cy="40322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 algn="r" rtl="1">
              <a:defRPr/>
            </a:pPr>
            <a:r>
              <a:rPr lang="he-IL" b="1" dirty="0">
                <a:cs typeface="Tahoma" pitchFamily="34" charset="0"/>
              </a:rPr>
              <a:t>גופו של אדם בוגר מכיל כ-60%- 70% מים</a:t>
            </a:r>
            <a:r>
              <a:rPr lang="en-US" b="1" dirty="0">
                <a:cs typeface="Tahoma" pitchFamily="34" charset="0"/>
              </a:rPr>
              <a:t>. </a:t>
            </a:r>
          </a:p>
          <a:p>
            <a:pPr algn="r" rtl="1">
              <a:defRPr/>
            </a:pPr>
            <a:r>
              <a:rPr lang="he-IL" b="1" dirty="0">
                <a:cs typeface="Tahoma" pitchFamily="34" charset="0"/>
              </a:rPr>
              <a:t>אחוז המים תלוי בגיל, במין ובכמות השומן</a:t>
            </a:r>
            <a:r>
              <a:rPr lang="en-US" b="1" dirty="0">
                <a:cs typeface="Tahoma" pitchFamily="34" charset="0"/>
              </a:rPr>
              <a:t>. </a:t>
            </a:r>
          </a:p>
          <a:p>
            <a:pPr algn="r" rtl="1">
              <a:defRPr/>
            </a:pPr>
            <a:r>
              <a:rPr lang="he-IL" b="1" dirty="0">
                <a:cs typeface="Tahoma" pitchFamily="34" charset="0"/>
              </a:rPr>
              <a:t>תכולת המים ברקמות השונות שונה: ברקמת שומן אחוז המים נמוך ביותר</a:t>
            </a:r>
            <a:r>
              <a:rPr lang="en-US" b="1" dirty="0">
                <a:cs typeface="Tahoma" pitchFamily="34" charset="0"/>
              </a:rPr>
              <a:t>. </a:t>
            </a:r>
          </a:p>
          <a:p>
            <a:pPr algn="r" rtl="1">
              <a:defRPr/>
            </a:pPr>
            <a:r>
              <a:rPr lang="he-IL" b="1" dirty="0">
                <a:cs typeface="Tahoma" pitchFamily="34" charset="0"/>
              </a:rPr>
              <a:t>בגוף הילדים אחוז גבוה יותר של מים לעומת גוף המבוגרים והוא עשוי להגיע ל-77%</a:t>
            </a:r>
            <a:r>
              <a:rPr lang="en-US" b="1" dirty="0">
                <a:cs typeface="Tahom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294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360363" y="333375"/>
            <a:ext cx="5003800" cy="6524625"/>
            <a:chOff x="5269" y="8127"/>
            <a:chExt cx="5940" cy="7395"/>
          </a:xfrm>
        </p:grpSpPr>
        <p:pic>
          <p:nvPicPr>
            <p:cNvPr id="18436" name="Picture 3" descr="corps 1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" y="9207"/>
              <a:ext cx="3420" cy="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Text Box 4"/>
            <p:cNvSpPr txBox="1">
              <a:spLocks noChangeArrowheads="1"/>
            </p:cNvSpPr>
            <p:nvPr/>
          </p:nvSpPr>
          <p:spPr bwMode="auto">
            <a:xfrm>
              <a:off x="9229" y="9207"/>
              <a:ext cx="16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rtl="1"/>
              <a:r>
                <a:rPr lang="he-IL" sz="1400" dirty="0">
                  <a:solidFill>
                    <a:schemeClr val="tx2"/>
                  </a:solidFill>
                  <a:cs typeface="Times New Roman" pitchFamily="18" charset="0"/>
                </a:rPr>
                <a:t>10%: </a:t>
              </a:r>
              <a:r>
                <a:rPr lang="he-IL" sz="1800" dirty="0">
                  <a:solidFill>
                    <a:schemeClr val="tx2"/>
                  </a:solidFill>
                  <a:cs typeface="Times New Roman" pitchFamily="18" charset="0"/>
                </a:rPr>
                <a:t>שיניים</a:t>
              </a:r>
              <a:endParaRPr lang="en-US" sz="3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8438" name="Text Box 5"/>
            <p:cNvSpPr txBox="1">
              <a:spLocks noChangeArrowheads="1"/>
            </p:cNvSpPr>
            <p:nvPr/>
          </p:nvSpPr>
          <p:spPr bwMode="auto">
            <a:xfrm>
              <a:off x="9229" y="10107"/>
              <a:ext cx="12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rtl="1"/>
              <a:r>
                <a:rPr lang="he-IL" sz="1800">
                  <a:solidFill>
                    <a:schemeClr val="tx2"/>
                  </a:solidFill>
                  <a:cs typeface="Times New Roman" pitchFamily="18" charset="0"/>
                </a:rPr>
                <a:t>77%: לב</a:t>
              </a:r>
              <a:endParaRPr lang="en-US" sz="36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9769" y="11007"/>
              <a:ext cx="14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rtl="1"/>
              <a:r>
                <a:rPr lang="he-IL" sz="1600">
                  <a:solidFill>
                    <a:schemeClr val="tx2"/>
                  </a:solidFill>
                  <a:cs typeface="Times New Roman" pitchFamily="18" charset="0"/>
                </a:rPr>
                <a:t>80%: כליות</a:t>
              </a:r>
              <a:endParaRPr lang="en-US" sz="32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8440" name="Text Box 7"/>
            <p:cNvSpPr txBox="1">
              <a:spLocks noChangeArrowheads="1"/>
            </p:cNvSpPr>
            <p:nvPr/>
          </p:nvSpPr>
          <p:spPr bwMode="auto">
            <a:xfrm>
              <a:off x="9199" y="11862"/>
              <a:ext cx="16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rtl="1"/>
              <a:r>
                <a:rPr lang="he-IL" sz="1600">
                  <a:solidFill>
                    <a:schemeClr val="tx2"/>
                  </a:solidFill>
                  <a:cs typeface="Times New Roman" pitchFamily="18" charset="0"/>
                </a:rPr>
                <a:t>73%: שרירים</a:t>
              </a:r>
              <a:endParaRPr lang="en-US" sz="32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8441" name="Text Box 8"/>
            <p:cNvSpPr txBox="1">
              <a:spLocks noChangeArrowheads="1"/>
            </p:cNvSpPr>
            <p:nvPr/>
          </p:nvSpPr>
          <p:spPr bwMode="auto">
            <a:xfrm>
              <a:off x="9229" y="12507"/>
              <a:ext cx="110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rtl="1"/>
              <a:r>
                <a:rPr lang="he-IL" sz="1600">
                  <a:solidFill>
                    <a:schemeClr val="tx2"/>
                  </a:solidFill>
                  <a:cs typeface="Times New Roman" pitchFamily="18" charset="0"/>
                </a:rPr>
                <a:t>79%: דם</a:t>
              </a:r>
              <a:endParaRPr lang="en-US" sz="32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8442" name="Text Box 9"/>
            <p:cNvSpPr txBox="1">
              <a:spLocks noChangeArrowheads="1"/>
            </p:cNvSpPr>
            <p:nvPr/>
          </p:nvSpPr>
          <p:spPr bwMode="auto">
            <a:xfrm>
              <a:off x="5809" y="13167"/>
              <a:ext cx="146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rtl="1"/>
              <a:r>
                <a:rPr lang="he-IL" sz="1600">
                  <a:solidFill>
                    <a:schemeClr val="tx2"/>
                  </a:solidFill>
                  <a:cs typeface="Times New Roman" pitchFamily="18" charset="0"/>
                </a:rPr>
                <a:t>22%: עצמות</a:t>
              </a:r>
              <a:endParaRPr lang="en-US" sz="32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8443" name="Text Box 10"/>
            <p:cNvSpPr txBox="1">
              <a:spLocks noChangeArrowheads="1"/>
            </p:cNvSpPr>
            <p:nvPr/>
          </p:nvSpPr>
          <p:spPr bwMode="auto">
            <a:xfrm>
              <a:off x="5449" y="12267"/>
              <a:ext cx="128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rtl="1"/>
              <a:r>
                <a:rPr lang="he-IL" sz="1600">
                  <a:solidFill>
                    <a:schemeClr val="tx2"/>
                  </a:solidFill>
                  <a:cs typeface="Times New Roman" pitchFamily="18" charset="0"/>
                </a:rPr>
                <a:t>71%: עור</a:t>
              </a:r>
              <a:endParaRPr lang="en-US" sz="32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5269" y="11187"/>
              <a:ext cx="128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rtl="1"/>
              <a:r>
                <a:rPr lang="he-IL" sz="1600">
                  <a:solidFill>
                    <a:schemeClr val="tx2"/>
                  </a:solidFill>
                  <a:cs typeface="Times New Roman" pitchFamily="18" charset="0"/>
                </a:rPr>
                <a:t>73%: כבד</a:t>
              </a:r>
              <a:endParaRPr lang="en-US" sz="32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8445" name="Text Box 12"/>
            <p:cNvSpPr txBox="1">
              <a:spLocks noChangeArrowheads="1"/>
            </p:cNvSpPr>
            <p:nvPr/>
          </p:nvSpPr>
          <p:spPr bwMode="auto">
            <a:xfrm>
              <a:off x="5449" y="10107"/>
              <a:ext cx="146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rtl="1"/>
              <a:r>
                <a:rPr lang="he-IL" sz="1600">
                  <a:solidFill>
                    <a:schemeClr val="tx2"/>
                  </a:solidFill>
                  <a:cs typeface="Times New Roman" pitchFamily="18" charset="0"/>
                </a:rPr>
                <a:t>80%: ריאות</a:t>
              </a:r>
              <a:endParaRPr lang="en-US" sz="32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8446" name="Text Box 13"/>
            <p:cNvSpPr txBox="1">
              <a:spLocks noChangeArrowheads="1"/>
            </p:cNvSpPr>
            <p:nvPr/>
          </p:nvSpPr>
          <p:spPr bwMode="auto">
            <a:xfrm>
              <a:off x="5809" y="9207"/>
              <a:ext cx="146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rtl="1"/>
              <a:r>
                <a:rPr lang="he-IL" sz="1600">
                  <a:solidFill>
                    <a:schemeClr val="tx2"/>
                  </a:solidFill>
                  <a:cs typeface="Times New Roman" pitchFamily="18" charset="0"/>
                </a:rPr>
                <a:t>85%: מוח</a:t>
              </a:r>
              <a:endParaRPr lang="en-US" sz="320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8447" name="Text Box 14"/>
            <p:cNvSpPr txBox="1">
              <a:spLocks noChangeArrowheads="1"/>
            </p:cNvSpPr>
            <p:nvPr/>
          </p:nvSpPr>
          <p:spPr bwMode="auto">
            <a:xfrm>
              <a:off x="5809" y="8127"/>
              <a:ext cx="52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rtl="1"/>
              <a:r>
                <a:rPr lang="he-IL" sz="2800" b="1" dirty="0">
                  <a:solidFill>
                    <a:schemeClr val="tx2"/>
                  </a:solidFill>
                  <a:cs typeface="David" pitchFamily="34" charset="-79"/>
                </a:rPr>
                <a:t>תכולת המים באיברים השונים</a:t>
              </a:r>
              <a:endParaRPr lang="en-US" sz="40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pic>
        <p:nvPicPr>
          <p:cNvPr id="18435" name="Picture 15" descr="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33600"/>
            <a:ext cx="3779837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05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3200" b="1" dirty="0">
                <a:solidFill>
                  <a:schemeClr val="accent3">
                    <a:lumMod val="75000"/>
                  </a:schemeClr>
                </a:solidFill>
              </a:rPr>
              <a:t>כ- 60% ממסת גופו של האדם הם מים</a:t>
            </a:r>
            <a:br>
              <a:rPr lang="he-IL" sz="32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he-IL" sz="3200" b="1" dirty="0">
                <a:solidFill>
                  <a:schemeClr val="accent3">
                    <a:lumMod val="75000"/>
                  </a:schemeClr>
                </a:solidFill>
              </a:rPr>
              <a:t>מהם תפקידי המים בגוף היצורים החיים?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1317635" y="5557829"/>
            <a:ext cx="2133600" cy="365125"/>
          </a:xfrm>
        </p:spPr>
        <p:txBody>
          <a:bodyPr/>
          <a:lstStyle/>
          <a:p>
            <a:fld id="{E7253A27-5ED3-45A0-9E31-3F3E3599F154}" type="slidenum">
              <a:rPr lang="he-IL" smtClean="0"/>
              <a:pPr/>
              <a:t>6</a:t>
            </a:fld>
            <a:endParaRPr lang="he-IL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 flipV="1">
            <a:off x="2643172" y="2857495"/>
            <a:ext cx="1026326" cy="4014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4932040" y="2649528"/>
            <a:ext cx="1141745" cy="297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5067310" y="3746492"/>
            <a:ext cx="6397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792673" y="4568817"/>
            <a:ext cx="457200" cy="4587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2937660" y="4557112"/>
            <a:ext cx="731838" cy="7318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10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059279"/>
              </p:ext>
            </p:extLst>
          </p:nvPr>
        </p:nvGraphicFramePr>
        <p:xfrm>
          <a:off x="3582486" y="2601623"/>
          <a:ext cx="1685925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426964" imgH="9428378" progId="">
                  <p:embed/>
                </p:oleObj>
              </mc:Choice>
              <mc:Fallback>
                <p:oleObj r:id="rId2" imgW="5426964" imgH="94283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486" y="2601623"/>
                        <a:ext cx="1685925" cy="293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1" name="TextBox 20"/>
          <p:cNvSpPr txBox="1"/>
          <p:nvPr/>
        </p:nvSpPr>
        <p:spPr>
          <a:xfrm>
            <a:off x="6215074" y="2357430"/>
            <a:ext cx="25717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ממיסים את רוב החומרים ומאפשרים קיום של התהליכים השונים בתא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7884" y="3571876"/>
            <a:ext cx="22860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מסייעים בתהליכי פירוק כימיים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0694" y="5072074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הובלה של חומרים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472" y="2643182"/>
            <a:ext cx="19288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פיזור החום בגוף, וצינון הגוף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662" y="4643446"/>
            <a:ext cx="18573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מסייעים בעיכול המזון ע"י הרטבה וריכוך</a:t>
            </a:r>
          </a:p>
        </p:txBody>
      </p:sp>
    </p:spTree>
    <p:extLst>
      <p:ext uri="{BB962C8B-B14F-4D97-AF65-F5344CB8AC3E}">
        <p14:creationId xmlns:p14="http://schemas.microsoft.com/office/powerpoint/2010/main" val="847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3" grpId="0" build="allAtOnce"/>
      <p:bldP spid="24" grpId="0"/>
      <p:bldP spid="26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3A27-5ED3-45A0-9E31-3F3E3599F154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572264" y="3143248"/>
            <a:ext cx="1096963" cy="36671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6572264" y="3783010"/>
            <a:ext cx="1096963" cy="366713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6572264" y="4424360"/>
            <a:ext cx="1096963" cy="3651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6202377" y="3325810"/>
            <a:ext cx="12697" cy="12461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6205552" y="3325810"/>
            <a:ext cx="3667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6205552" y="4606923"/>
            <a:ext cx="366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6205552" y="3967160"/>
            <a:ext cx="366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5840427" y="4240210"/>
            <a:ext cx="3667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208351" y="4117971"/>
            <a:ext cx="3667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205176" y="3203571"/>
            <a:ext cx="0" cy="182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1744676" y="4849809"/>
            <a:ext cx="1098550" cy="36671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1714480" y="3643314"/>
            <a:ext cx="1098550" cy="36671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1744676" y="3021009"/>
            <a:ext cx="1098550" cy="36671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2843226" y="3203571"/>
            <a:ext cx="365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2843226" y="5032371"/>
            <a:ext cx="365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2857488" y="3786190"/>
            <a:ext cx="365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26644" name="Object 20"/>
          <p:cNvGraphicFramePr>
            <a:graphicFrameLocks noChangeAspect="1"/>
          </p:cNvGraphicFramePr>
          <p:nvPr/>
        </p:nvGraphicFramePr>
        <p:xfrm>
          <a:off x="3571868" y="3143248"/>
          <a:ext cx="220027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610405" imgH="3480206" progId="">
                  <p:embed/>
                </p:oleObj>
              </mc:Choice>
              <mc:Fallback>
                <p:oleObj r:id="rId2" imgW="4610405" imgH="3480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3143248"/>
                        <a:ext cx="2200275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2143108" y="214290"/>
            <a:ext cx="585791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קליטה ואיבוד מים באדם</a:t>
            </a:r>
          </a:p>
          <a:p>
            <a:r>
              <a:rPr lang="he-IL" sz="40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השלימו את התרשים הבא: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72132" y="2214554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Arial" pitchFamily="34" charset="0"/>
                <a:ea typeface="Times New Roman" pitchFamily="18" charset="0"/>
                <a:cs typeface="David" pitchFamily="2" charset="-79"/>
              </a:rPr>
              <a:t>מ י ם  ה נ כ  נ ס י ם   ל ג ו ף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714348" y="2143116"/>
            <a:ext cx="29289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b="1" dirty="0">
                <a:latin typeface="Arial" pitchFamily="34" charset="0"/>
                <a:ea typeface="Times New Roman" pitchFamily="18" charset="0"/>
                <a:cs typeface="David" pitchFamily="2" charset="-79"/>
              </a:rPr>
              <a:t>מ י ם    ה י ו צ א י ם  מ ה ג ו ף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32" name="TextBox 31"/>
          <p:cNvSpPr txBox="1"/>
          <p:nvPr/>
        </p:nvSpPr>
        <p:spPr>
          <a:xfrm>
            <a:off x="6572264" y="3214686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מזון מוצק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15140" y="3786190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err="1"/>
              <a:t>שתיה</a:t>
            </a:r>
            <a:endParaRPr lang="he-IL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357950" y="4500570"/>
            <a:ext cx="1428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מים מטבולים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1714480" y="4214818"/>
            <a:ext cx="1098550" cy="36671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H="1">
            <a:off x="2786050" y="4429132"/>
            <a:ext cx="365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7" name="TextBox 36"/>
          <p:cNvSpPr txBox="1"/>
          <p:nvPr/>
        </p:nvSpPr>
        <p:spPr>
          <a:xfrm>
            <a:off x="1857356" y="3071810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הזעה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85918" y="364331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שתן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85918" y="4286256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צואה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57356" y="4857760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נשימה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85852" y="5643578"/>
            <a:ext cx="64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מאזן המים בגוף</a:t>
            </a:r>
          </a:p>
        </p:txBody>
      </p:sp>
    </p:spTree>
    <p:extLst>
      <p:ext uri="{BB962C8B-B14F-4D97-AF65-F5344CB8AC3E}">
        <p14:creationId xmlns:p14="http://schemas.microsoft.com/office/powerpoint/2010/main" val="23428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7" grpId="0"/>
      <p:bldP spid="38" grpId="0"/>
      <p:bldP spid="39" grpId="0"/>
      <p:bldP spid="40" grpId="0"/>
      <p:bldP spid="4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836712"/>
            <a:ext cx="5472608" cy="62632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e-IL" dirty="0"/>
              <a:t>למה משמשים המים?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he-IL" dirty="0"/>
              <a:t> קליטת חומרים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he-IL" dirty="0"/>
              <a:t> הובלה של חומרים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he-IL" dirty="0"/>
              <a:t> בניה ופירוק של חומרים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he-IL" dirty="0"/>
              <a:t> משתתפים בתהליכים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he-IL" dirty="0"/>
              <a:t>    כימים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he-IL" dirty="0"/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he-IL" b="1" dirty="0"/>
              <a:t>בעלי החיים מקבלים את המים משתיה ומהמזון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he-IL" b="1" dirty="0"/>
              <a:t>צמחים קולטים מים ישרות מהקרקע.</a:t>
            </a:r>
            <a:endParaRPr lang="en-US" b="1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117541" cy="219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832620" y="116632"/>
            <a:ext cx="7776864" cy="4560342"/>
          </a:xfrm>
        </p:spPr>
        <p:txBody>
          <a:bodyPr>
            <a:normAutofit/>
          </a:bodyPr>
          <a:lstStyle/>
          <a:p>
            <a:pPr algn="r" rtl="1">
              <a:lnSpc>
                <a:spcPct val="80000"/>
              </a:lnSpc>
              <a:defRPr/>
            </a:pPr>
            <a:r>
              <a:rPr lang="he-IL" sz="2000" b="1" u="sng" dirty="0">
                <a:cs typeface="Tahoma" pitchFamily="34" charset="0"/>
              </a:rPr>
              <a:t>מאזן המים בגוף - </a:t>
            </a:r>
            <a:br>
              <a:rPr lang="he-IL" sz="2000" b="1" u="sng" dirty="0">
                <a:cs typeface="Tahoma" pitchFamily="34" charset="0"/>
              </a:rPr>
            </a:br>
            <a:br>
              <a:rPr lang="he-IL" sz="2000" b="1" u="sng" dirty="0">
                <a:cs typeface="Tahoma" pitchFamily="34" charset="0"/>
              </a:rPr>
            </a:br>
            <a:r>
              <a:rPr lang="he-IL" sz="2000" b="1" u="sng" dirty="0">
                <a:cs typeface="Tahoma" pitchFamily="34" charset="0"/>
              </a:rPr>
              <a:t>גוף האדם מקבל מים מכמה מקורות - </a:t>
            </a:r>
            <a:endParaRPr lang="he-IL" sz="2000" dirty="0">
              <a:cs typeface="Tahoma" pitchFamily="34" charset="0"/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e-IL" sz="2000" dirty="0">
                <a:cs typeface="Tahoma" pitchFamily="34" charset="0"/>
              </a:rPr>
              <a:t>1.   </a:t>
            </a:r>
            <a:r>
              <a:rPr lang="he-IL" sz="2000" u="sng" dirty="0">
                <a:cs typeface="Tahoma" pitchFamily="34" charset="0"/>
              </a:rPr>
              <a:t>מי שתייה</a:t>
            </a:r>
            <a:r>
              <a:rPr lang="he-IL" sz="2000" dirty="0">
                <a:cs typeface="Tahoma" pitchFamily="34" charset="0"/>
              </a:rPr>
              <a:t> - כ- 55% מגיעים בדרך זו.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e-IL" sz="2000" dirty="0">
                <a:cs typeface="Tahoma" pitchFamily="34" charset="0"/>
              </a:rPr>
              <a:t>2.   </a:t>
            </a:r>
            <a:r>
              <a:rPr lang="he-IL" sz="2000" u="sng" dirty="0">
                <a:cs typeface="Tahoma" pitchFamily="34" charset="0"/>
              </a:rPr>
              <a:t>מזונות</a:t>
            </a:r>
            <a:r>
              <a:rPr lang="he-IL" sz="2000" dirty="0">
                <a:cs typeface="Tahoma" pitchFamily="34" charset="0"/>
              </a:rPr>
              <a:t> - כ- 30% ממזונות מוצקים המכילים מים. 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e-IL" sz="2000" dirty="0">
                <a:cs typeface="Tahoma" pitchFamily="34" charset="0"/>
              </a:rPr>
              <a:t>3.  </a:t>
            </a:r>
            <a:r>
              <a:rPr lang="he-IL" sz="2000" u="sng" dirty="0">
                <a:cs typeface="Tahoma" pitchFamily="34" charset="0"/>
              </a:rPr>
              <a:t>מים מטבוליים</a:t>
            </a:r>
            <a:r>
              <a:rPr lang="he-IL" sz="2000" dirty="0">
                <a:cs typeface="Tahoma" pitchFamily="34" charset="0"/>
              </a:rPr>
              <a:t> - כ- 15% מהצריכה היומית של המים מיוצרים ע"י הגוף עצמו, כמוצר לוואי של תהליכי חילוף חומרים.  </a:t>
            </a:r>
            <a:endParaRPr lang="he-IL" sz="2000" b="1" u="sng" dirty="0">
              <a:cs typeface="Tahoma" pitchFamily="34" charset="0"/>
            </a:endParaRPr>
          </a:p>
          <a:p>
            <a:pPr algn="r" rtl="1">
              <a:lnSpc>
                <a:spcPct val="80000"/>
              </a:lnSpc>
              <a:defRPr/>
            </a:pPr>
            <a:r>
              <a:rPr lang="he-IL" sz="2000" b="1" u="sng" dirty="0">
                <a:cs typeface="Tahoma" pitchFamily="34" charset="0"/>
              </a:rPr>
              <a:t>דרכים לאיבוד מים -</a:t>
            </a:r>
            <a:r>
              <a:rPr lang="he-IL" sz="2000" dirty="0">
                <a:cs typeface="Tahoma" pitchFamily="34" charset="0"/>
              </a:rPr>
              <a:t> 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e-IL" sz="2000" dirty="0">
                <a:cs typeface="Tahoma" pitchFamily="34" charset="0"/>
              </a:rPr>
              <a:t>1.   צואה 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e-IL" sz="2000" dirty="0">
                <a:cs typeface="Tahoma" pitchFamily="34" charset="0"/>
              </a:rPr>
              <a:t>2.   שתן 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e-IL" sz="2000" dirty="0">
                <a:cs typeface="Tahoma" pitchFamily="34" charset="0"/>
              </a:rPr>
              <a:t>3.   זיעה 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e-IL" sz="2000" dirty="0">
                <a:cs typeface="Tahoma" pitchFamily="34" charset="0"/>
              </a:rPr>
              <a:t>4.   אידוי בנשימה 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  <a:defRPr/>
            </a:pPr>
            <a:endParaRPr lang="he-IL" sz="2000" b="1" u="sng" dirty="0">
              <a:cs typeface="Tahoma" pitchFamily="34" charset="0"/>
            </a:endParaRP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635199" y="4437112"/>
            <a:ext cx="8171706" cy="19389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he-IL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מאזן מים</a:t>
            </a:r>
            <a:r>
              <a:rPr kumimoji="1" lang="he-IL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- היחס בין כמות המים הנכנסת לגוף לבין כמות המים שהגוף מאבד.</a:t>
            </a:r>
            <a:endParaRPr kumimoji="1" lang="he-IL" sz="2000" b="1" u="sng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kumimoji="1" lang="he-IL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מאזן מים תקין</a:t>
            </a:r>
            <a:r>
              <a:rPr kumimoji="1" lang="he-IL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- כאשר כמות המים הנכנסת לגוף </a:t>
            </a:r>
            <a:r>
              <a:rPr kumimoji="1" lang="he-IL" sz="20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שווה או גדולה</a:t>
            </a:r>
            <a:r>
              <a:rPr kumimoji="1" lang="he-IL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יותר מכמות המים היוצאת מהגוף.</a:t>
            </a:r>
            <a:endParaRPr kumimoji="1" lang="he-IL" sz="2000" b="1" u="sng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kumimoji="1" lang="he-IL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מאזן מים לא תקין</a:t>
            </a:r>
            <a:r>
              <a:rPr kumimoji="1" lang="he-IL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- כאשר כמות המים </a:t>
            </a:r>
            <a:r>
              <a:rPr kumimoji="1" lang="he-IL" sz="20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היוצאת</a:t>
            </a:r>
            <a:r>
              <a:rPr kumimoji="1" lang="he-IL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מהגוף </a:t>
            </a:r>
            <a:r>
              <a:rPr kumimoji="1" lang="he-IL" sz="20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גדולה</a:t>
            </a:r>
            <a:r>
              <a:rPr kumimoji="1" lang="he-IL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יותר מכמות המים הנכנסת לגוף. </a:t>
            </a:r>
          </a:p>
          <a:p>
            <a:pPr>
              <a:defRPr/>
            </a:pPr>
            <a:r>
              <a:rPr kumimoji="1" lang="he-IL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מצב כזה נקרא התייבשות.</a:t>
            </a:r>
            <a:endParaRPr kumimoji="1" lang="en-US" sz="20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1009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</TotalTime>
  <Words>529</Words>
  <Application>Microsoft Office PowerPoint</Application>
  <PresentationFormat>‫הצגה על המסך (4:3)</PresentationFormat>
  <Paragraphs>97</Paragraphs>
  <Slides>13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0</vt:i4>
      </vt:variant>
      <vt:variant>
        <vt:lpstr>כותרות שקופיות</vt:lpstr>
      </vt:variant>
      <vt:variant>
        <vt:i4>13</vt:i4>
      </vt:variant>
    </vt:vector>
  </HeadingPairs>
  <TitlesOfParts>
    <vt:vector size="21" baseType="lpstr">
      <vt:lpstr>Arial</vt:lpstr>
      <vt:lpstr>Century Gothic</vt:lpstr>
      <vt:lpstr>David</vt:lpstr>
      <vt:lpstr>Tahoma</vt:lpstr>
      <vt:lpstr>Times New Roman</vt:lpstr>
      <vt:lpstr>Wingdings</vt:lpstr>
      <vt:lpstr>Wingdings 3</vt:lpstr>
      <vt:lpstr>Wisp</vt:lpstr>
      <vt:lpstr>חומרים אי- אורגניים מים ומינרלים</vt:lpstr>
      <vt:lpstr>חומרים בגוף</vt:lpstr>
      <vt:lpstr>היכן נמצאים המים בגוף?</vt:lpstr>
      <vt:lpstr>תכולת המים בגוף האדם</vt:lpstr>
      <vt:lpstr>מצגת של PowerPoint‏</vt:lpstr>
      <vt:lpstr>כ- 60% ממסת גופו של האדם הם מים מהם תפקידי המים בגוף היצורים החיים?</vt:lpstr>
      <vt:lpstr>מצגת של PowerPoint‏</vt:lpstr>
      <vt:lpstr>למה משמשים המים?</vt:lpstr>
      <vt:lpstr>מצגת של PowerPoint‏</vt:lpstr>
      <vt:lpstr>המלחים משתתפים בבניית הגוף ותפקודו</vt:lpstr>
      <vt:lpstr>תופעות מחסור- המלחים</vt:lpstr>
      <vt:lpstr>מצגת של PowerPoint‏</vt:lpstr>
      <vt:lpstr>מינרלים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חומרים אי אורגניים מים ומינרלים</dc:title>
  <dc:creator>User</dc:creator>
  <cp:lastModifiedBy>קרן חסדאי פרץ</cp:lastModifiedBy>
  <cp:revision>10</cp:revision>
  <dcterms:created xsi:type="dcterms:W3CDTF">2011-11-13T17:18:55Z</dcterms:created>
  <dcterms:modified xsi:type="dcterms:W3CDTF">2024-08-27T09:29:41Z</dcterms:modified>
</cp:coreProperties>
</file>